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98" r:id="rId2"/>
    <p:sldId id="425" r:id="rId3"/>
    <p:sldId id="399" r:id="rId4"/>
    <p:sldId id="400" r:id="rId5"/>
    <p:sldId id="401" r:id="rId6"/>
    <p:sldId id="402" r:id="rId7"/>
    <p:sldId id="403" r:id="rId8"/>
    <p:sldId id="404" r:id="rId9"/>
    <p:sldId id="405" r:id="rId10"/>
    <p:sldId id="406" r:id="rId11"/>
    <p:sldId id="407" r:id="rId12"/>
    <p:sldId id="410" r:id="rId13"/>
    <p:sldId id="411" r:id="rId14"/>
    <p:sldId id="412" r:id="rId15"/>
    <p:sldId id="413" r:id="rId16"/>
    <p:sldId id="414" r:id="rId17"/>
    <p:sldId id="415" r:id="rId18"/>
    <p:sldId id="416" r:id="rId19"/>
    <p:sldId id="417" r:id="rId20"/>
    <p:sldId id="418" r:id="rId21"/>
    <p:sldId id="419" r:id="rId22"/>
    <p:sldId id="420" r:id="rId23"/>
    <p:sldId id="421" r:id="rId24"/>
    <p:sldId id="422" r:id="rId25"/>
    <p:sldId id="423" r:id="rId26"/>
    <p:sldId id="256" r:id="rId27"/>
    <p:sldId id="294" r:id="rId28"/>
    <p:sldId id="295" r:id="rId29"/>
    <p:sldId id="296" r:id="rId30"/>
    <p:sldId id="297" r:id="rId31"/>
    <p:sldId id="298" r:id="rId32"/>
    <p:sldId id="299" r:id="rId33"/>
    <p:sldId id="300" r:id="rId34"/>
    <p:sldId id="301" r:id="rId35"/>
    <p:sldId id="336" r:id="rId36"/>
    <p:sldId id="302" r:id="rId37"/>
    <p:sldId id="304" r:id="rId38"/>
    <p:sldId id="305" r:id="rId39"/>
    <p:sldId id="306" r:id="rId40"/>
    <p:sldId id="307" r:id="rId41"/>
    <p:sldId id="308" r:id="rId42"/>
    <p:sldId id="309" r:id="rId43"/>
    <p:sldId id="310" r:id="rId44"/>
    <p:sldId id="311" r:id="rId45"/>
    <p:sldId id="312" r:id="rId46"/>
    <p:sldId id="315" r:id="rId47"/>
    <p:sldId id="335" r:id="rId48"/>
    <p:sldId id="316" r:id="rId49"/>
    <p:sldId id="317" r:id="rId50"/>
    <p:sldId id="318" r:id="rId51"/>
    <p:sldId id="319" r:id="rId52"/>
    <p:sldId id="320" r:id="rId53"/>
    <p:sldId id="321" r:id="rId54"/>
    <p:sldId id="329" r:id="rId55"/>
    <p:sldId id="333" r:id="rId56"/>
    <p:sldId id="330" r:id="rId57"/>
    <p:sldId id="397" r:id="rId58"/>
    <p:sldId id="338" r:id="rId59"/>
    <p:sldId id="339" r:id="rId60"/>
    <p:sldId id="340" r:id="rId61"/>
    <p:sldId id="341" r:id="rId62"/>
    <p:sldId id="342" r:id="rId63"/>
    <p:sldId id="343" r:id="rId64"/>
    <p:sldId id="344" r:id="rId65"/>
    <p:sldId id="345" r:id="rId66"/>
    <p:sldId id="346" r:id="rId67"/>
    <p:sldId id="347" r:id="rId68"/>
    <p:sldId id="348" r:id="rId69"/>
    <p:sldId id="349" r:id="rId70"/>
    <p:sldId id="350" r:id="rId71"/>
    <p:sldId id="352" r:id="rId72"/>
    <p:sldId id="353" r:id="rId73"/>
    <p:sldId id="354" r:id="rId74"/>
    <p:sldId id="355" r:id="rId75"/>
    <p:sldId id="356" r:id="rId76"/>
    <p:sldId id="357" r:id="rId77"/>
    <p:sldId id="358" r:id="rId78"/>
    <p:sldId id="359" r:id="rId79"/>
    <p:sldId id="360" r:id="rId80"/>
    <p:sldId id="361" r:id="rId81"/>
    <p:sldId id="362" r:id="rId82"/>
    <p:sldId id="363" r:id="rId83"/>
    <p:sldId id="364" r:id="rId84"/>
    <p:sldId id="365" r:id="rId85"/>
    <p:sldId id="366" r:id="rId86"/>
    <p:sldId id="367" r:id="rId87"/>
    <p:sldId id="368" r:id="rId88"/>
    <p:sldId id="369" r:id="rId89"/>
    <p:sldId id="370" r:id="rId90"/>
    <p:sldId id="371" r:id="rId91"/>
    <p:sldId id="372" r:id="rId92"/>
    <p:sldId id="373" r:id="rId93"/>
    <p:sldId id="374" r:id="rId94"/>
    <p:sldId id="375" r:id="rId95"/>
    <p:sldId id="376" r:id="rId96"/>
    <p:sldId id="377" r:id="rId97"/>
    <p:sldId id="378" r:id="rId98"/>
    <p:sldId id="379" r:id="rId99"/>
    <p:sldId id="380" r:id="rId100"/>
    <p:sldId id="381" r:id="rId101"/>
    <p:sldId id="382" r:id="rId102"/>
    <p:sldId id="383" r:id="rId103"/>
    <p:sldId id="384" r:id="rId104"/>
    <p:sldId id="385" r:id="rId105"/>
    <p:sldId id="386" r:id="rId106"/>
    <p:sldId id="387" r:id="rId107"/>
    <p:sldId id="388" r:id="rId108"/>
    <p:sldId id="389" r:id="rId109"/>
    <p:sldId id="390" r:id="rId110"/>
    <p:sldId id="391" r:id="rId111"/>
    <p:sldId id="392" r:id="rId112"/>
    <p:sldId id="393" r:id="rId113"/>
    <p:sldId id="394" r:id="rId114"/>
    <p:sldId id="396" r:id="rId115"/>
    <p:sldId id="395"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5" Type="http://schemas.openxmlformats.org/officeDocument/2006/relationships/image" Target="../media/image53.wmf"/><Relationship Id="rId4"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image" Target="../media/image97.wmf"/><Relationship Id="rId7" Type="http://schemas.openxmlformats.org/officeDocument/2006/relationships/image" Target="../media/image101.wmf"/><Relationship Id="rId2" Type="http://schemas.openxmlformats.org/officeDocument/2006/relationships/image" Target="../media/image96.wmf"/><Relationship Id="rId1" Type="http://schemas.openxmlformats.org/officeDocument/2006/relationships/image" Target="../media/image95.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38.wmf"/><Relationship Id="rId2" Type="http://schemas.openxmlformats.org/officeDocument/2006/relationships/image" Target="../media/image137.wmf"/><Relationship Id="rId1" Type="http://schemas.openxmlformats.org/officeDocument/2006/relationships/image" Target="../media/image136.wmf"/><Relationship Id="rId5" Type="http://schemas.openxmlformats.org/officeDocument/2006/relationships/image" Target="../media/image140.wmf"/><Relationship Id="rId4" Type="http://schemas.openxmlformats.org/officeDocument/2006/relationships/image" Target="../media/image1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wmf"/><Relationship Id="rId4" Type="http://schemas.openxmlformats.org/officeDocument/2006/relationships/image" Target="../media/image9.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41.wmf"/><Relationship Id="rId1" Type="http://schemas.openxmlformats.org/officeDocument/2006/relationships/image" Target="../media/image136.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4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image" Target="../media/image155.wmf"/><Relationship Id="rId4" Type="http://schemas.openxmlformats.org/officeDocument/2006/relationships/image" Target="../media/image15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 Id="rId4" Type="http://schemas.openxmlformats.org/officeDocument/2006/relationships/image" Target="../media/image16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5" Type="http://schemas.openxmlformats.org/officeDocument/2006/relationships/image" Target="../media/image174.wmf"/><Relationship Id="rId4" Type="http://schemas.openxmlformats.org/officeDocument/2006/relationships/image" Target="../media/image17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82.wmf"/><Relationship Id="rId3" Type="http://schemas.openxmlformats.org/officeDocument/2006/relationships/image" Target="../media/image177.wmf"/><Relationship Id="rId7" Type="http://schemas.openxmlformats.org/officeDocument/2006/relationships/image" Target="../media/image181.wmf"/><Relationship Id="rId2" Type="http://schemas.openxmlformats.org/officeDocument/2006/relationships/image" Target="../media/image176.wmf"/><Relationship Id="rId1" Type="http://schemas.openxmlformats.org/officeDocument/2006/relationships/image" Target="../media/image175.wmf"/><Relationship Id="rId6" Type="http://schemas.openxmlformats.org/officeDocument/2006/relationships/image" Target="../media/image180.wmf"/><Relationship Id="rId5" Type="http://schemas.openxmlformats.org/officeDocument/2006/relationships/image" Target="../media/image179.wmf"/><Relationship Id="rId4" Type="http://schemas.openxmlformats.org/officeDocument/2006/relationships/image" Target="../media/image178.wmf"/><Relationship Id="rId9" Type="http://schemas.openxmlformats.org/officeDocument/2006/relationships/image" Target="../media/image18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84.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8.wmf"/><Relationship Id="rId7" Type="http://schemas.openxmlformats.org/officeDocument/2006/relationships/image" Target="../media/image192.wmf"/><Relationship Id="rId2" Type="http://schemas.openxmlformats.org/officeDocument/2006/relationships/image" Target="../media/image187.wmf"/><Relationship Id="rId1" Type="http://schemas.openxmlformats.org/officeDocument/2006/relationships/image" Target="../media/image186.wmf"/><Relationship Id="rId6" Type="http://schemas.openxmlformats.org/officeDocument/2006/relationships/image" Target="../media/image191.wmf"/><Relationship Id="rId5" Type="http://schemas.openxmlformats.org/officeDocument/2006/relationships/image" Target="../media/image190.wmf"/><Relationship Id="rId4" Type="http://schemas.openxmlformats.org/officeDocument/2006/relationships/image" Target="../media/image189.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96.wmf"/><Relationship Id="rId7" Type="http://schemas.openxmlformats.org/officeDocument/2006/relationships/image" Target="../media/image200.wmf"/><Relationship Id="rId2" Type="http://schemas.openxmlformats.org/officeDocument/2006/relationships/image" Target="../media/image195.wmf"/><Relationship Id="rId1" Type="http://schemas.openxmlformats.org/officeDocument/2006/relationships/image" Target="../media/image194.wmf"/><Relationship Id="rId6" Type="http://schemas.openxmlformats.org/officeDocument/2006/relationships/image" Target="../media/image199.wmf"/><Relationship Id="rId5" Type="http://schemas.openxmlformats.org/officeDocument/2006/relationships/image" Target="../media/image198.wmf"/><Relationship Id="rId4" Type="http://schemas.openxmlformats.org/officeDocument/2006/relationships/image" Target="../media/image197.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205.wmf"/><Relationship Id="rId2" Type="http://schemas.openxmlformats.org/officeDocument/2006/relationships/image" Target="../media/image204.wmf"/><Relationship Id="rId1" Type="http://schemas.openxmlformats.org/officeDocument/2006/relationships/image" Target="../media/image203.wmf"/><Relationship Id="rId6" Type="http://schemas.openxmlformats.org/officeDocument/2006/relationships/image" Target="../media/image208.wmf"/><Relationship Id="rId5" Type="http://schemas.openxmlformats.org/officeDocument/2006/relationships/image" Target="../media/image207.wmf"/><Relationship Id="rId4" Type="http://schemas.openxmlformats.org/officeDocument/2006/relationships/image" Target="../media/image20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wmf"/><Relationship Id="rId4" Type="http://schemas.openxmlformats.org/officeDocument/2006/relationships/image" Target="../media/image213.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83.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36.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image" Target="../media/image240.wmf"/><Relationship Id="rId1" Type="http://schemas.openxmlformats.org/officeDocument/2006/relationships/image" Target="../media/image239.wmf"/><Relationship Id="rId4" Type="http://schemas.openxmlformats.org/officeDocument/2006/relationships/image" Target="../media/image242.w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158.wmf"/><Relationship Id="rId2" Type="http://schemas.openxmlformats.org/officeDocument/2006/relationships/image" Target="../media/image155.wmf"/><Relationship Id="rId1" Type="http://schemas.openxmlformats.org/officeDocument/2006/relationships/image" Target="../media/image15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36.wmf"/><Relationship Id="rId1" Type="http://schemas.openxmlformats.org/officeDocument/2006/relationships/image" Target="../media/image35.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7C2553-EE6B-4945-80E8-EB7EC4CE2910}" type="datetimeFigureOut">
              <a:rPr lang="en-US" smtClean="0"/>
              <a:t>4/10/2022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164B1C-4E49-41CD-A4B8-AA24B26E271C}" type="slidenum">
              <a:rPr lang="en-US" smtClean="0"/>
              <a:t>‹#›</a:t>
            </a:fld>
            <a:endParaRPr lang="en-US"/>
          </a:p>
        </p:txBody>
      </p:sp>
    </p:spTree>
    <p:extLst>
      <p:ext uri="{BB962C8B-B14F-4D97-AF65-F5344CB8AC3E}">
        <p14:creationId xmlns:p14="http://schemas.microsoft.com/office/powerpoint/2010/main" val="722772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1CD8C9-9418-4AC7-8780-4D31F3CB7D95}" type="slidenum">
              <a:rPr lang="zh-TW" altLang="en-US"/>
              <a:pPr/>
              <a:t>11</a:t>
            </a:fld>
            <a:endParaRPr lang="en-US" altLang="zh-TW"/>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zh-TW" altLang="en-US"/>
          </a:p>
        </p:txBody>
      </p:sp>
    </p:spTree>
    <p:extLst>
      <p:ext uri="{BB962C8B-B14F-4D97-AF65-F5344CB8AC3E}">
        <p14:creationId xmlns:p14="http://schemas.microsoft.com/office/powerpoint/2010/main" val="683007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2D5D28-3F1E-4A36-A6B6-32DB0A5FC9A0}"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4596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2D5D28-3F1E-4A36-A6B6-32DB0A5FC9A0}"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2859481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2D5D28-3F1E-4A36-A6B6-32DB0A5FC9A0}"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3320057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2D5D28-3F1E-4A36-A6B6-32DB0A5FC9A0}"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38510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2D5D28-3F1E-4A36-A6B6-32DB0A5FC9A0}" type="datetimeFigureOut">
              <a:rPr lang="en-US" smtClean="0"/>
              <a:t>4/4/2022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77283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2D5D28-3F1E-4A36-A6B6-32DB0A5FC9A0}"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2460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2D5D28-3F1E-4A36-A6B6-32DB0A5FC9A0}" type="datetimeFigureOut">
              <a:rPr lang="en-US" smtClean="0"/>
              <a:t>4/4/2022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636711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2D5D28-3F1E-4A36-A6B6-32DB0A5FC9A0}" type="datetimeFigureOut">
              <a:rPr lang="en-US" smtClean="0"/>
              <a:t>4/4/2022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3569430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D5D28-3F1E-4A36-A6B6-32DB0A5FC9A0}" type="datetimeFigureOut">
              <a:rPr lang="en-US" smtClean="0"/>
              <a:t>4/4/2022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73354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D5D28-3F1E-4A36-A6B6-32DB0A5FC9A0}"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12019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D5D28-3F1E-4A36-A6B6-32DB0A5FC9A0}" type="datetimeFigureOut">
              <a:rPr lang="en-US" smtClean="0"/>
              <a:t>4/4/2022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C7759-AA11-49E9-91C2-D1032F9A7C7F}" type="slidenum">
              <a:rPr lang="en-US" smtClean="0"/>
              <a:t>‹#›</a:t>
            </a:fld>
            <a:endParaRPr lang="en-US"/>
          </a:p>
        </p:txBody>
      </p:sp>
    </p:spTree>
    <p:extLst>
      <p:ext uri="{BB962C8B-B14F-4D97-AF65-F5344CB8AC3E}">
        <p14:creationId xmlns:p14="http://schemas.microsoft.com/office/powerpoint/2010/main" val="3730134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2D5D28-3F1E-4A36-A6B6-32DB0A5FC9A0}" type="datetimeFigureOut">
              <a:rPr lang="en-US" smtClean="0"/>
              <a:t>4/4/2022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C7759-AA11-49E9-91C2-D1032F9A7C7F}" type="slidenum">
              <a:rPr lang="en-US" smtClean="0"/>
              <a:t>‹#›</a:t>
            </a:fld>
            <a:endParaRPr lang="en-US"/>
          </a:p>
        </p:txBody>
      </p:sp>
    </p:spTree>
    <p:extLst>
      <p:ext uri="{BB962C8B-B14F-4D97-AF65-F5344CB8AC3E}">
        <p14:creationId xmlns:p14="http://schemas.microsoft.com/office/powerpoint/2010/main" val="2516268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16.jpeg"/><Relationship Id="rId7" Type="http://schemas.openxmlformats.org/officeDocument/2006/relationships/image" Target="../media/image215.wmf"/><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oleObject" Target="../embeddings/oleObject126.bin"/><Relationship Id="rId5" Type="http://schemas.openxmlformats.org/officeDocument/2006/relationships/image" Target="../media/image83.wmf"/><Relationship Id="rId4" Type="http://schemas.openxmlformats.org/officeDocument/2006/relationships/oleObject" Target="../embeddings/oleObject125.bin"/></Relationships>
</file>

<file path=ppt/slides/_rels/slide101.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slideLayout" Target="../slideLayouts/slideLayout6.xml"/><Relationship Id="rId1" Type="http://schemas.openxmlformats.org/officeDocument/2006/relationships/vmlDrawing" Target="../drawings/vmlDrawing39.vml"/><Relationship Id="rId6" Type="http://schemas.openxmlformats.org/officeDocument/2006/relationships/image" Target="../media/image219.jpeg"/><Relationship Id="rId5" Type="http://schemas.openxmlformats.org/officeDocument/2006/relationships/image" Target="../media/image217.wmf"/><Relationship Id="rId4" Type="http://schemas.openxmlformats.org/officeDocument/2006/relationships/oleObject" Target="../embeddings/oleObject127.bin"/></Relationships>
</file>

<file path=ppt/slides/_rels/slide10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03.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29.png"/><Relationship Id="rId2" Type="http://schemas.openxmlformats.org/officeDocument/2006/relationships/image" Target="../media/image225.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28.png"/><Relationship Id="rId4" Type="http://schemas.openxmlformats.org/officeDocument/2006/relationships/image" Target="../media/image227.png"/></Relationships>
</file>

<file path=ppt/slides/_rels/slide10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5" Type="http://schemas.openxmlformats.org/officeDocument/2006/relationships/image" Target="../media/image229.png"/><Relationship Id="rId4" Type="http://schemas.openxmlformats.org/officeDocument/2006/relationships/image" Target="../media/image2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slideLayout" Target="../slideLayouts/slideLayout6.xml"/><Relationship Id="rId1" Type="http://schemas.openxmlformats.org/officeDocument/2006/relationships/vmlDrawing" Target="../drawings/vmlDrawing40.vml"/><Relationship Id="rId6" Type="http://schemas.openxmlformats.org/officeDocument/2006/relationships/image" Target="../media/image236.wmf"/><Relationship Id="rId5" Type="http://schemas.openxmlformats.org/officeDocument/2006/relationships/oleObject" Target="../embeddings/oleObject128.bin"/><Relationship Id="rId4" Type="http://schemas.openxmlformats.org/officeDocument/2006/relationships/image" Target="../media/image23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7.jpeg"/></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image" Target="../media/image243.png"/><Relationship Id="rId7" Type="http://schemas.openxmlformats.org/officeDocument/2006/relationships/image" Target="../media/image240.wmf"/><Relationship Id="rId12" Type="http://schemas.openxmlformats.org/officeDocument/2006/relationships/slide" Target="slide44.xml"/><Relationship Id="rId2" Type="http://schemas.openxmlformats.org/officeDocument/2006/relationships/slideLayout" Target="../slideLayouts/slideLayout6.xml"/><Relationship Id="rId1" Type="http://schemas.openxmlformats.org/officeDocument/2006/relationships/vmlDrawing" Target="../drawings/vmlDrawing41.vml"/><Relationship Id="rId6" Type="http://schemas.openxmlformats.org/officeDocument/2006/relationships/oleObject" Target="../embeddings/oleObject130.bin"/><Relationship Id="rId11" Type="http://schemas.openxmlformats.org/officeDocument/2006/relationships/image" Target="../media/image242.wmf"/><Relationship Id="rId5" Type="http://schemas.openxmlformats.org/officeDocument/2006/relationships/image" Target="../media/image239.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241.wmf"/></Relationships>
</file>

<file path=ppt/slides/_rels/slide11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6.xml"/><Relationship Id="rId5" Type="http://schemas.openxmlformats.org/officeDocument/2006/relationships/image" Target="../media/image247.png"/><Relationship Id="rId4" Type="http://schemas.openxmlformats.org/officeDocument/2006/relationships/image" Target="../media/image246.png"/></Relationships>
</file>

<file path=ppt/slides/_rels/slide112.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155.wmf"/><Relationship Id="rId3" Type="http://schemas.openxmlformats.org/officeDocument/2006/relationships/image" Target="../media/image185.jpeg"/><Relationship Id="rId7" Type="http://schemas.openxmlformats.org/officeDocument/2006/relationships/image" Target="../media/image310.png"/><Relationship Id="rId12" Type="http://schemas.openxmlformats.org/officeDocument/2006/relationships/oleObject" Target="../embeddings/oleObject134.bin"/><Relationship Id="rId17" Type="http://schemas.openxmlformats.org/officeDocument/2006/relationships/image" Target="../media/image350.png"/><Relationship Id="rId2" Type="http://schemas.openxmlformats.org/officeDocument/2006/relationships/slideLayout" Target="../slideLayouts/slideLayout6.xml"/><Relationship Id="rId16" Type="http://schemas.openxmlformats.org/officeDocument/2006/relationships/image" Target="../media/image340.png"/><Relationship Id="rId1" Type="http://schemas.openxmlformats.org/officeDocument/2006/relationships/vmlDrawing" Target="../drawings/vmlDrawing42.vml"/><Relationship Id="rId6" Type="http://schemas.microsoft.com/office/2007/relationships/hdphoto" Target="../media/hdphoto7.wdp"/><Relationship Id="rId11" Type="http://schemas.openxmlformats.org/officeDocument/2006/relationships/image" Target="../media/image153.wmf"/><Relationship Id="rId5" Type="http://schemas.openxmlformats.org/officeDocument/2006/relationships/image" Target="../media/image142.jpeg"/><Relationship Id="rId15" Type="http://schemas.openxmlformats.org/officeDocument/2006/relationships/image" Target="../media/image158.wmf"/><Relationship Id="rId10" Type="http://schemas.openxmlformats.org/officeDocument/2006/relationships/oleObject" Target="../embeddings/oleObject133.bin"/><Relationship Id="rId4" Type="http://schemas.openxmlformats.org/officeDocument/2006/relationships/image" Target="../media/image243.png"/><Relationship Id="rId9" Type="http://schemas.openxmlformats.org/officeDocument/2006/relationships/image" Target="../media/image330.png"/><Relationship Id="rId14" Type="http://schemas.openxmlformats.org/officeDocument/2006/relationships/oleObject" Target="../embeddings/oleObject135.bin"/></Relationships>
</file>

<file path=ppt/slides/_rels/slide11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17.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9.bin"/></Relationships>
</file>

<file path=ppt/slides/_rels/slide13.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2.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4.wmf"/><Relationship Id="rId5" Type="http://schemas.openxmlformats.org/officeDocument/2006/relationships/oleObject" Target="../embeddings/oleObject22.bin"/><Relationship Id="rId4" Type="http://schemas.openxmlformats.org/officeDocument/2006/relationships/image" Target="../media/image33.wmf"/></Relationships>
</file>

<file path=ppt/slides/_rels/slide16.xml.rels><?xml version="1.0" encoding="UTF-8" standalone="yes"?>
<Relationships xmlns="http://schemas.openxmlformats.org/package/2006/relationships"><Relationship Id="rId8" Type="http://schemas.openxmlformats.org/officeDocument/2006/relationships/image" Target="../media/image29.wmf"/><Relationship Id="rId13" Type="http://schemas.openxmlformats.org/officeDocument/2006/relationships/oleObject" Target="../embeddings/oleObject28.bin"/><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6.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37.wmf"/><Relationship Id="rId4" Type="http://schemas.openxmlformats.org/officeDocument/2006/relationships/image" Target="../media/image35.wmf"/><Relationship Id="rId9" Type="http://schemas.openxmlformats.org/officeDocument/2006/relationships/oleObject" Target="../embeddings/oleObject26.bin"/><Relationship Id="rId14" Type="http://schemas.openxmlformats.org/officeDocument/2006/relationships/image" Target="../media/image3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oleObject" Target="../embeddings/oleObject33.bin"/><Relationship Id="rId3" Type="http://schemas.openxmlformats.org/officeDocument/2006/relationships/image" Target="../media/image54.png"/><Relationship Id="rId7" Type="http://schemas.openxmlformats.org/officeDocument/2006/relationships/image" Target="../media/image50.wmf"/><Relationship Id="rId12"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30.bin"/><Relationship Id="rId11" Type="http://schemas.openxmlformats.org/officeDocument/2006/relationships/image" Target="../media/image52.wmf"/><Relationship Id="rId5" Type="http://schemas.openxmlformats.org/officeDocument/2006/relationships/image" Target="../media/image49.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51.wmf"/><Relationship Id="rId14" Type="http://schemas.openxmlformats.org/officeDocument/2006/relationships/image" Target="../media/image53.wmf"/></Relationships>
</file>

<file path=ppt/slides/_rels/slide2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57.wmf"/><Relationship Id="rId5" Type="http://schemas.openxmlformats.org/officeDocument/2006/relationships/oleObject" Target="../embeddings/oleObject35.bin"/><Relationship Id="rId4" Type="http://schemas.openxmlformats.org/officeDocument/2006/relationships/image" Target="../media/image56.wmf"/></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0.png"/><Relationship Id="rId7" Type="http://schemas.openxmlformats.org/officeDocument/2006/relationships/image" Target="../media/image72.png"/><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68.wmf"/><Relationship Id="rId4" Type="http://schemas.openxmlformats.org/officeDocument/2006/relationships/image" Target="../media/image69.png"/><Relationship Id="rId9"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wmf"/></Relationships>
</file>

<file path=ppt/slides/_rels/slide3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27.png"/><Relationship Id="rId3" Type="http://schemas.openxmlformats.org/officeDocument/2006/relationships/image" Target="../media/image85.jpeg"/><Relationship Id="rId7" Type="http://schemas.openxmlformats.org/officeDocument/2006/relationships/oleObject" Target="../embeddings/oleObject40.bin"/><Relationship Id="rId12" Type="http://schemas.openxmlformats.org/officeDocument/2006/relationships/image" Target="../media/image84.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82.wmf"/><Relationship Id="rId11" Type="http://schemas.openxmlformats.org/officeDocument/2006/relationships/oleObject" Target="../embeddings/oleObject41.bin"/><Relationship Id="rId5" Type="http://schemas.openxmlformats.org/officeDocument/2006/relationships/oleObject" Target="../embeddings/oleObject39.bin"/><Relationship Id="rId10" Type="http://schemas.microsoft.com/office/2007/relationships/hdphoto" Target="../media/hdphoto2.wdp"/><Relationship Id="rId4" Type="http://schemas.microsoft.com/office/2007/relationships/hdphoto" Target="../media/hdphoto3.wdp"/><Relationship Id="rId9" Type="http://schemas.openxmlformats.org/officeDocument/2006/relationships/image" Target="../media/image81.jpeg"/></Relationships>
</file>

<file path=ppt/slides/_rels/slide37.xml.rels><?xml version="1.0" encoding="UTF-8" standalone="yes"?>
<Relationships xmlns="http://schemas.openxmlformats.org/package/2006/relationships"><Relationship Id="rId8" Type="http://schemas.openxmlformats.org/officeDocument/2006/relationships/image" Target="../media/image87.wmf"/><Relationship Id="rId3" Type="http://schemas.openxmlformats.org/officeDocument/2006/relationships/image" Target="../media/image88.jpeg"/><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86.wmf"/><Relationship Id="rId5" Type="http://schemas.openxmlformats.org/officeDocument/2006/relationships/oleObject" Target="../embeddings/oleObject42.bin"/><Relationship Id="rId4" Type="http://schemas.microsoft.com/office/2007/relationships/hdphoto" Target="../media/hdphoto4.wdp"/></Relationships>
</file>

<file path=ppt/slides/_rels/slide3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90.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91.png"/><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99.wmf"/><Relationship Id="rId18" Type="http://schemas.openxmlformats.org/officeDocument/2006/relationships/oleObject" Target="../embeddings/oleObject51.bin"/><Relationship Id="rId3" Type="http://schemas.openxmlformats.org/officeDocument/2006/relationships/image" Target="../media/image103.jpeg"/><Relationship Id="rId7" Type="http://schemas.openxmlformats.org/officeDocument/2006/relationships/image" Target="../media/image96.wmf"/><Relationship Id="rId12" Type="http://schemas.openxmlformats.org/officeDocument/2006/relationships/oleObject" Target="../embeddings/oleObject48.bin"/><Relationship Id="rId17" Type="http://schemas.openxmlformats.org/officeDocument/2006/relationships/image" Target="../media/image101.wmf"/><Relationship Id="rId2" Type="http://schemas.openxmlformats.org/officeDocument/2006/relationships/slideLayout" Target="../slideLayouts/slideLayout7.xml"/><Relationship Id="rId16" Type="http://schemas.openxmlformats.org/officeDocument/2006/relationships/oleObject" Target="../embeddings/oleObject50.bin"/><Relationship Id="rId1" Type="http://schemas.openxmlformats.org/officeDocument/2006/relationships/vmlDrawing" Target="../drawings/vmlDrawing16.vml"/><Relationship Id="rId6" Type="http://schemas.openxmlformats.org/officeDocument/2006/relationships/oleObject" Target="../embeddings/oleObject45.bin"/><Relationship Id="rId11" Type="http://schemas.openxmlformats.org/officeDocument/2006/relationships/image" Target="../media/image98.wmf"/><Relationship Id="rId5" Type="http://schemas.openxmlformats.org/officeDocument/2006/relationships/image" Target="../media/image95.wmf"/><Relationship Id="rId15" Type="http://schemas.openxmlformats.org/officeDocument/2006/relationships/image" Target="../media/image100.wmf"/><Relationship Id="rId10" Type="http://schemas.openxmlformats.org/officeDocument/2006/relationships/oleObject" Target="../embeddings/oleObject47.bin"/><Relationship Id="rId19" Type="http://schemas.openxmlformats.org/officeDocument/2006/relationships/image" Target="../media/image102.wmf"/><Relationship Id="rId4" Type="http://schemas.openxmlformats.org/officeDocument/2006/relationships/oleObject" Target="../embeddings/oleObject44.bin"/><Relationship Id="rId9" Type="http://schemas.openxmlformats.org/officeDocument/2006/relationships/image" Target="../media/image97.wmf"/><Relationship Id="rId14" Type="http://schemas.openxmlformats.org/officeDocument/2006/relationships/oleObject" Target="../embeddings/oleObject49.bin"/></Relationships>
</file>

<file path=ppt/slides/_rels/slide45.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1.png"/><Relationship Id="rId2" Type="http://schemas.openxmlformats.org/officeDocument/2006/relationships/image" Target="../media/image108.emf"/><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7.wmf"/><Relationship Id="rId11" Type="http://schemas.openxmlformats.org/officeDocument/2006/relationships/image" Target="../media/image10.png"/><Relationship Id="rId5" Type="http://schemas.openxmlformats.org/officeDocument/2006/relationships/oleObject" Target="../embeddings/oleObject4.bin"/><Relationship Id="rId10" Type="http://schemas.openxmlformats.org/officeDocument/2006/relationships/image" Target="../media/image9.wmf"/><Relationship Id="rId4" Type="http://schemas.openxmlformats.org/officeDocument/2006/relationships/image" Target="../media/image6.wmf"/><Relationship Id="rId9" Type="http://schemas.openxmlformats.org/officeDocument/2006/relationships/oleObject" Target="../embeddings/oleObject6.bin"/></Relationships>
</file>

<file path=ppt/slides/_rels/slide50.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13.emf"/><Relationship Id="rId7" Type="http://schemas.openxmlformats.org/officeDocument/2006/relationships/image" Target="../media/image660.png"/><Relationship Id="rId2" Type="http://schemas.openxmlformats.org/officeDocument/2006/relationships/image" Target="../media/image112.emf"/><Relationship Id="rId1" Type="http://schemas.openxmlformats.org/officeDocument/2006/relationships/slideLayout" Target="../slideLayouts/slideLayout7.xml"/><Relationship Id="rId6" Type="http://schemas.openxmlformats.org/officeDocument/2006/relationships/image" Target="../media/image650.png"/><Relationship Id="rId5" Type="http://schemas.openxmlformats.org/officeDocument/2006/relationships/image" Target="../media/image640.png"/><Relationship Id="rId4" Type="http://schemas.openxmlformats.org/officeDocument/2006/relationships/image" Target="../media/image630.png"/></Relationships>
</file>

<file path=ppt/slides/_rels/slide54.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image" Target="../media/image112.emf"/><Relationship Id="rId7" Type="http://schemas.openxmlformats.org/officeDocument/2006/relationships/image" Target="../media/image720.png"/><Relationship Id="rId2" Type="http://schemas.openxmlformats.org/officeDocument/2006/relationships/image" Target="../media/image114.emf"/><Relationship Id="rId1" Type="http://schemas.openxmlformats.org/officeDocument/2006/relationships/slideLayout" Target="../slideLayouts/slideLayout7.xml"/><Relationship Id="rId6" Type="http://schemas.openxmlformats.org/officeDocument/2006/relationships/image" Target="../media/image710.png"/><Relationship Id="rId5" Type="http://schemas.openxmlformats.org/officeDocument/2006/relationships/image" Target="../media/image701.png"/><Relationship Id="rId4" Type="http://schemas.openxmlformats.org/officeDocument/2006/relationships/image" Target="../media/image690.png"/></Relationships>
</file>

<file path=ppt/slides/_rels/slide55.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8.png"/><Relationship Id="rId7" Type="http://schemas.openxmlformats.org/officeDocument/2006/relationships/image" Target="../media/image80.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620.png"/><Relationship Id="rId4" Type="http://schemas.openxmlformats.org/officeDocument/2006/relationships/image" Target="../media/image500.png"/><Relationship Id="rId9"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0.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21.emf"/><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122.emf"/></Relationships>
</file>

<file path=ppt/slides/_rels/slide64.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3.emf"/><Relationship Id="rId1" Type="http://schemas.openxmlformats.org/officeDocument/2006/relationships/slideLayout" Target="../slideLayouts/slideLayout7.xml"/><Relationship Id="rId5" Type="http://schemas.openxmlformats.org/officeDocument/2006/relationships/image" Target="../media/image125.emf"/><Relationship Id="rId4" Type="http://schemas.openxmlformats.org/officeDocument/2006/relationships/image" Target="../media/image124.emf"/></Relationships>
</file>

<file path=ppt/slides/_rels/slide65.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4.emf"/><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127.emf"/></Relationships>
</file>

<file path=ppt/slides/_rels/slide66.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e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png"/><Relationship Id="rId5" Type="http://schemas.openxmlformats.org/officeDocument/2006/relationships/image" Target="../media/image13.wmf"/><Relationship Id="rId4"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31.wmf"/></Relationships>
</file>

<file path=ppt/slides/_rels/slide72.x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33.jpeg"/><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microsoft.com/office/2007/relationships/hdphoto" Target="../media/hdphoto6.wdp"/><Relationship Id="rId5" Type="http://schemas.openxmlformats.org/officeDocument/2006/relationships/image" Target="../media/image134.jpeg"/><Relationship Id="rId4" Type="http://schemas.microsoft.com/office/2007/relationships/hdphoto" Target="../media/hdphoto5.wdp"/><Relationship Id="rId9" Type="http://schemas.openxmlformats.org/officeDocument/2006/relationships/image" Target="../media/image135.gif"/></Relationships>
</file>

<file path=ppt/slides/_rels/slide73.xml.rels><?xml version="1.0" encoding="UTF-8" standalone="yes"?>
<Relationships xmlns="http://schemas.openxmlformats.org/package/2006/relationships"><Relationship Id="rId8" Type="http://schemas.openxmlformats.org/officeDocument/2006/relationships/image" Target="../media/image137.wmf"/><Relationship Id="rId13" Type="http://schemas.openxmlformats.org/officeDocument/2006/relationships/oleObject" Target="../embeddings/oleObject58.bin"/><Relationship Id="rId3" Type="http://schemas.openxmlformats.org/officeDocument/2006/relationships/image" Target="../media/image133.jpeg"/><Relationship Id="rId7" Type="http://schemas.openxmlformats.org/officeDocument/2006/relationships/oleObject" Target="../embeddings/oleObject55.bin"/><Relationship Id="rId12" Type="http://schemas.openxmlformats.org/officeDocument/2006/relationships/image" Target="../media/image139.wmf"/><Relationship Id="rId2" Type="http://schemas.openxmlformats.org/officeDocument/2006/relationships/slideLayout" Target="../slideLayouts/slideLayout7.xml"/><Relationship Id="rId16" Type="http://schemas.microsoft.com/office/2007/relationships/hdphoto" Target="../media/hdphoto6.wdp"/><Relationship Id="rId1" Type="http://schemas.openxmlformats.org/officeDocument/2006/relationships/vmlDrawing" Target="../drawings/vmlDrawing19.vml"/><Relationship Id="rId6" Type="http://schemas.openxmlformats.org/officeDocument/2006/relationships/image" Target="../media/image136.wmf"/><Relationship Id="rId11" Type="http://schemas.openxmlformats.org/officeDocument/2006/relationships/oleObject" Target="../embeddings/oleObject57.bin"/><Relationship Id="rId5" Type="http://schemas.openxmlformats.org/officeDocument/2006/relationships/oleObject" Target="../embeddings/oleObject54.bin"/><Relationship Id="rId15" Type="http://schemas.openxmlformats.org/officeDocument/2006/relationships/image" Target="../media/image134.jpeg"/><Relationship Id="rId10" Type="http://schemas.openxmlformats.org/officeDocument/2006/relationships/image" Target="../media/image138.wmf"/><Relationship Id="rId4" Type="http://schemas.microsoft.com/office/2007/relationships/hdphoto" Target="../media/hdphoto5.wdp"/><Relationship Id="rId9" Type="http://schemas.openxmlformats.org/officeDocument/2006/relationships/oleObject" Target="../embeddings/oleObject56.bin"/><Relationship Id="rId14" Type="http://schemas.openxmlformats.org/officeDocument/2006/relationships/image" Target="../media/image140.wmf"/></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oleObject" Target="../embeddings/oleObject59.bin"/><Relationship Id="rId7" Type="http://schemas.openxmlformats.org/officeDocument/2006/relationships/image" Target="../media/image142.jpe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41.wmf"/><Relationship Id="rId5" Type="http://schemas.openxmlformats.org/officeDocument/2006/relationships/oleObject" Target="../embeddings/oleObject60.bin"/><Relationship Id="rId10" Type="http://schemas.microsoft.com/office/2007/relationships/hdphoto" Target="../media/hdphoto6.wdp"/><Relationship Id="rId4" Type="http://schemas.openxmlformats.org/officeDocument/2006/relationships/image" Target="../media/image136.wmf"/><Relationship Id="rId9" Type="http://schemas.openxmlformats.org/officeDocument/2006/relationships/image" Target="../media/image134.jpeg"/></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64.bin"/><Relationship Id="rId3" Type="http://schemas.openxmlformats.org/officeDocument/2006/relationships/oleObject" Target="../embeddings/oleObject61.bin"/><Relationship Id="rId7" Type="http://schemas.openxmlformats.org/officeDocument/2006/relationships/image" Target="../media/image144.w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63.bin"/><Relationship Id="rId11" Type="http://schemas.microsoft.com/office/2007/relationships/hdphoto" Target="../media/hdphoto6.wdp"/><Relationship Id="rId5" Type="http://schemas.openxmlformats.org/officeDocument/2006/relationships/oleObject" Target="../embeddings/oleObject62.bin"/><Relationship Id="rId10" Type="http://schemas.openxmlformats.org/officeDocument/2006/relationships/image" Target="../media/image134.jpeg"/><Relationship Id="rId4" Type="http://schemas.openxmlformats.org/officeDocument/2006/relationships/image" Target="../media/image143.wmf"/><Relationship Id="rId9" Type="http://schemas.openxmlformats.org/officeDocument/2006/relationships/image" Target="../media/image145.wmf"/></Relationships>
</file>

<file path=ppt/slides/_rels/slide7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145.wmf"/><Relationship Id="rId5" Type="http://schemas.openxmlformats.org/officeDocument/2006/relationships/oleObject" Target="../embeddings/oleObject65.bin"/><Relationship Id="rId4" Type="http://schemas.microsoft.com/office/2007/relationships/hdphoto" Target="../media/hdphoto2.wdp"/></Relationships>
</file>

<file path=ppt/slides/_rels/slide7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45.wmf"/><Relationship Id="rId5" Type="http://schemas.openxmlformats.org/officeDocument/2006/relationships/oleObject" Target="../embeddings/oleObject66.bin"/><Relationship Id="rId4" Type="http://schemas.microsoft.com/office/2007/relationships/hdphoto" Target="../media/hdphoto2.wdp"/></Relationships>
</file>

<file path=ppt/slides/_rels/slide78.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1.jpeg"/><Relationship Id="rId7" Type="http://schemas.openxmlformats.org/officeDocument/2006/relationships/image" Target="../media/image142.jpeg"/><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46.wmf"/><Relationship Id="rId5" Type="http://schemas.openxmlformats.org/officeDocument/2006/relationships/oleObject" Target="../embeddings/oleObject67.bin"/><Relationship Id="rId4" Type="http://schemas.microsoft.com/office/2007/relationships/hdphoto" Target="../media/hdphoto2.wdp"/></Relationships>
</file>

<file path=ppt/slides/_rels/slide79.xml.rels><?xml version="1.0" encoding="UTF-8" standalone="yes"?>
<Relationships xmlns="http://schemas.openxmlformats.org/package/2006/relationships"><Relationship Id="rId8" Type="http://schemas.openxmlformats.org/officeDocument/2006/relationships/image" Target="../media/image148.wmf"/><Relationship Id="rId13" Type="http://schemas.openxmlformats.org/officeDocument/2006/relationships/image" Target="../media/image146.wmf"/><Relationship Id="rId3" Type="http://schemas.openxmlformats.org/officeDocument/2006/relationships/image" Target="../media/image142.jpeg"/><Relationship Id="rId7" Type="http://schemas.openxmlformats.org/officeDocument/2006/relationships/oleObject" Target="../embeddings/oleObject69.bin"/><Relationship Id="rId12" Type="http://schemas.openxmlformats.org/officeDocument/2006/relationships/oleObject" Target="../embeddings/oleObject71.bin"/><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image" Target="../media/image147.wmf"/><Relationship Id="rId11" Type="http://schemas.openxmlformats.org/officeDocument/2006/relationships/image" Target="../media/image150.png"/><Relationship Id="rId5" Type="http://schemas.openxmlformats.org/officeDocument/2006/relationships/oleObject" Target="../embeddings/oleObject68.bin"/><Relationship Id="rId10" Type="http://schemas.openxmlformats.org/officeDocument/2006/relationships/image" Target="../media/image149.wmf"/><Relationship Id="rId4" Type="http://schemas.microsoft.com/office/2007/relationships/hdphoto" Target="../media/hdphoto7.wdp"/><Relationship Id="rId9" Type="http://schemas.openxmlformats.org/officeDocument/2006/relationships/oleObject" Target="../embeddings/oleObject70.bin"/></Relationships>
</file>

<file path=ppt/slides/_rels/slide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2.bin"/><Relationship Id="rId3" Type="http://schemas.openxmlformats.org/officeDocument/2006/relationships/image" Target="../media/image21.png"/><Relationship Id="rId7" Type="http://schemas.openxmlformats.org/officeDocument/2006/relationships/oleObject" Target="../embeddings/oleObject9.bin"/><Relationship Id="rId12" Type="http://schemas.openxmlformats.org/officeDocument/2006/relationships/image" Target="../media/image1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png"/><Relationship Id="rId11" Type="http://schemas.openxmlformats.org/officeDocument/2006/relationships/oleObject" Target="../embeddings/oleObject11.bin"/><Relationship Id="rId5" Type="http://schemas.openxmlformats.org/officeDocument/2006/relationships/image" Target="../media/image16.wmf"/><Relationship Id="rId10" Type="http://schemas.openxmlformats.org/officeDocument/2006/relationships/image" Target="../media/image18.wmf"/><Relationship Id="rId4" Type="http://schemas.openxmlformats.org/officeDocument/2006/relationships/oleObject" Target="../embeddings/oleObject8.bin"/><Relationship Id="rId9" Type="http://schemas.openxmlformats.org/officeDocument/2006/relationships/oleObject" Target="../embeddings/oleObject10.bin"/><Relationship Id="rId14" Type="http://schemas.openxmlformats.org/officeDocument/2006/relationships/image" Target="../media/image20.wmf"/></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image" Target="../media/image154.png"/><Relationship Id="rId7"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3.bin"/><Relationship Id="rId5" Type="http://schemas.openxmlformats.org/officeDocument/2006/relationships/image" Target="../media/image151.wmf"/><Relationship Id="rId4" Type="http://schemas.openxmlformats.org/officeDocument/2006/relationships/oleObject" Target="../embeddings/oleObject72.bin"/><Relationship Id="rId9" Type="http://schemas.openxmlformats.org/officeDocument/2006/relationships/image" Target="../media/image153.wmf"/></Relationships>
</file>

<file path=ppt/slides/_rels/slide81.xml.rels><?xml version="1.0" encoding="UTF-8" standalone="yes"?>
<Relationships xmlns="http://schemas.openxmlformats.org/package/2006/relationships"><Relationship Id="rId8" Type="http://schemas.openxmlformats.org/officeDocument/2006/relationships/image" Target="../media/image157.wmf"/><Relationship Id="rId3" Type="http://schemas.openxmlformats.org/officeDocument/2006/relationships/oleObject" Target="../embeddings/oleObject75.bin"/><Relationship Id="rId7" Type="http://schemas.openxmlformats.org/officeDocument/2006/relationships/oleObject" Target="../embeddings/oleObject77.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56.wmf"/><Relationship Id="rId5" Type="http://schemas.openxmlformats.org/officeDocument/2006/relationships/oleObject" Target="../embeddings/oleObject76.bin"/><Relationship Id="rId10" Type="http://schemas.openxmlformats.org/officeDocument/2006/relationships/image" Target="../media/image158.wmf"/><Relationship Id="rId4" Type="http://schemas.openxmlformats.org/officeDocument/2006/relationships/image" Target="../media/image155.wmf"/><Relationship Id="rId9" Type="http://schemas.openxmlformats.org/officeDocument/2006/relationships/oleObject" Target="../embeddings/oleObject78.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59.wmf"/></Relationships>
</file>

<file path=ppt/slides/_rels/slide8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image" Target="../media/image168.jpeg"/><Relationship Id="rId7" Type="http://schemas.openxmlformats.org/officeDocument/2006/relationships/oleObject" Target="../embeddings/oleObject81.bin"/><Relationship Id="rId12" Type="http://schemas.openxmlformats.org/officeDocument/2006/relationships/image" Target="../media/image167.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64.wmf"/><Relationship Id="rId11" Type="http://schemas.openxmlformats.org/officeDocument/2006/relationships/oleObject" Target="../embeddings/oleObject83.bin"/><Relationship Id="rId5" Type="http://schemas.openxmlformats.org/officeDocument/2006/relationships/oleObject" Target="../embeddings/oleObject80.bin"/><Relationship Id="rId10" Type="http://schemas.openxmlformats.org/officeDocument/2006/relationships/image" Target="../media/image166.wmf"/><Relationship Id="rId4" Type="http://schemas.openxmlformats.org/officeDocument/2006/relationships/image" Target="../media/image169.jpeg"/><Relationship Id="rId9" Type="http://schemas.openxmlformats.org/officeDocument/2006/relationships/oleObject" Target="../embeddings/oleObject82.bin"/></Relationships>
</file>

<file path=ppt/slides/_rels/slide9.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4.wmf"/><Relationship Id="rId5" Type="http://schemas.openxmlformats.org/officeDocument/2006/relationships/oleObject" Target="../embeddings/oleObject14.bin"/><Relationship Id="rId4" Type="http://schemas.openxmlformats.org/officeDocument/2006/relationships/image" Target="../media/image23.wmf"/></Relationships>
</file>

<file path=ppt/slides/_rels/slide90.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image" Target="../media/image174.wmf"/><Relationship Id="rId3" Type="http://schemas.openxmlformats.org/officeDocument/2006/relationships/oleObject" Target="../embeddings/oleObject84.bin"/><Relationship Id="rId7" Type="http://schemas.openxmlformats.org/officeDocument/2006/relationships/oleObject" Target="../embeddings/oleObject86.bin"/><Relationship Id="rId12"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image" Target="../media/image171.wmf"/><Relationship Id="rId11" Type="http://schemas.openxmlformats.org/officeDocument/2006/relationships/image" Target="../media/image173.wmf"/><Relationship Id="rId5" Type="http://schemas.openxmlformats.org/officeDocument/2006/relationships/oleObject" Target="../embeddings/oleObject85.bin"/><Relationship Id="rId10" Type="http://schemas.openxmlformats.org/officeDocument/2006/relationships/oleObject" Target="../embeddings/oleObject87.bin"/><Relationship Id="rId4" Type="http://schemas.openxmlformats.org/officeDocument/2006/relationships/image" Target="../media/image170.wmf"/><Relationship Id="rId9" Type="http://schemas.openxmlformats.org/officeDocument/2006/relationships/image" Target="../media/image169.jpeg"/></Relationships>
</file>

<file path=ppt/slides/_rels/slide91.xml.rels><?xml version="1.0" encoding="UTF-8" standalone="yes"?>
<Relationships xmlns="http://schemas.openxmlformats.org/package/2006/relationships"><Relationship Id="rId8" Type="http://schemas.openxmlformats.org/officeDocument/2006/relationships/image" Target="../media/image177.wmf"/><Relationship Id="rId13" Type="http://schemas.openxmlformats.org/officeDocument/2006/relationships/oleObject" Target="../embeddings/oleObject94.bin"/><Relationship Id="rId18" Type="http://schemas.openxmlformats.org/officeDocument/2006/relationships/oleObject" Target="../embeddings/oleObject96.bin"/><Relationship Id="rId3" Type="http://schemas.openxmlformats.org/officeDocument/2006/relationships/oleObject" Target="../embeddings/oleObject89.bin"/><Relationship Id="rId21" Type="http://schemas.openxmlformats.org/officeDocument/2006/relationships/image" Target="../media/image183.wmf"/><Relationship Id="rId7" Type="http://schemas.openxmlformats.org/officeDocument/2006/relationships/oleObject" Target="../embeddings/oleObject91.bin"/><Relationship Id="rId12" Type="http://schemas.openxmlformats.org/officeDocument/2006/relationships/image" Target="../media/image179.wmf"/><Relationship Id="rId17" Type="http://schemas.openxmlformats.org/officeDocument/2006/relationships/image" Target="../media/image181.wmf"/><Relationship Id="rId2" Type="http://schemas.openxmlformats.org/officeDocument/2006/relationships/slideLayout" Target="../slideLayouts/slideLayout7.xml"/><Relationship Id="rId16" Type="http://schemas.openxmlformats.org/officeDocument/2006/relationships/oleObject" Target="../embeddings/oleObject95.bin"/><Relationship Id="rId20" Type="http://schemas.openxmlformats.org/officeDocument/2006/relationships/oleObject" Target="../embeddings/oleObject97.bin"/><Relationship Id="rId1" Type="http://schemas.openxmlformats.org/officeDocument/2006/relationships/vmlDrawing" Target="../drawings/vmlDrawing31.vml"/><Relationship Id="rId6" Type="http://schemas.openxmlformats.org/officeDocument/2006/relationships/image" Target="../media/image176.wmf"/><Relationship Id="rId11" Type="http://schemas.openxmlformats.org/officeDocument/2006/relationships/oleObject" Target="../embeddings/oleObject93.bin"/><Relationship Id="rId5" Type="http://schemas.openxmlformats.org/officeDocument/2006/relationships/oleObject" Target="../embeddings/oleObject90.bin"/><Relationship Id="rId15" Type="http://schemas.openxmlformats.org/officeDocument/2006/relationships/image" Target="../media/image169.jpeg"/><Relationship Id="rId10" Type="http://schemas.openxmlformats.org/officeDocument/2006/relationships/image" Target="../media/image178.wmf"/><Relationship Id="rId19" Type="http://schemas.openxmlformats.org/officeDocument/2006/relationships/image" Target="../media/image182.wmf"/><Relationship Id="rId4" Type="http://schemas.openxmlformats.org/officeDocument/2006/relationships/image" Target="../media/image175.wmf"/><Relationship Id="rId9" Type="http://schemas.openxmlformats.org/officeDocument/2006/relationships/oleObject" Target="../embeddings/oleObject92.bin"/><Relationship Id="rId14" Type="http://schemas.openxmlformats.org/officeDocument/2006/relationships/image" Target="../media/image180.wmf"/></Relationships>
</file>

<file path=ppt/slides/_rels/slide9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slideLayout" Target="../slideLayouts/slideLayout7.xml"/><Relationship Id="rId1" Type="http://schemas.openxmlformats.org/officeDocument/2006/relationships/vmlDrawing" Target="../drawings/vmlDrawing32.vml"/><Relationship Id="rId5" Type="http://schemas.openxmlformats.org/officeDocument/2006/relationships/image" Target="../media/image184.wmf"/><Relationship Id="rId4" Type="http://schemas.openxmlformats.org/officeDocument/2006/relationships/oleObject" Target="../embeddings/oleObject98.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01.bin"/><Relationship Id="rId13" Type="http://schemas.openxmlformats.org/officeDocument/2006/relationships/image" Target="../media/image190.wmf"/><Relationship Id="rId3" Type="http://schemas.openxmlformats.org/officeDocument/2006/relationships/image" Target="../media/image193.jpeg"/><Relationship Id="rId7" Type="http://schemas.openxmlformats.org/officeDocument/2006/relationships/image" Target="../media/image187.wmf"/><Relationship Id="rId12" Type="http://schemas.openxmlformats.org/officeDocument/2006/relationships/oleObject" Target="../embeddings/oleObject103.bin"/><Relationship Id="rId17" Type="http://schemas.openxmlformats.org/officeDocument/2006/relationships/image" Target="../media/image192.wmf"/><Relationship Id="rId2" Type="http://schemas.openxmlformats.org/officeDocument/2006/relationships/slideLayout" Target="../slideLayouts/slideLayout7.xml"/><Relationship Id="rId16" Type="http://schemas.openxmlformats.org/officeDocument/2006/relationships/oleObject" Target="../embeddings/oleObject105.bin"/><Relationship Id="rId1" Type="http://schemas.openxmlformats.org/officeDocument/2006/relationships/vmlDrawing" Target="../drawings/vmlDrawing33.vml"/><Relationship Id="rId6" Type="http://schemas.openxmlformats.org/officeDocument/2006/relationships/oleObject" Target="../embeddings/oleObject100.bin"/><Relationship Id="rId11" Type="http://schemas.openxmlformats.org/officeDocument/2006/relationships/image" Target="../media/image189.wmf"/><Relationship Id="rId5" Type="http://schemas.openxmlformats.org/officeDocument/2006/relationships/image" Target="../media/image186.wmf"/><Relationship Id="rId15" Type="http://schemas.openxmlformats.org/officeDocument/2006/relationships/image" Target="../media/image191.wmf"/><Relationship Id="rId10" Type="http://schemas.openxmlformats.org/officeDocument/2006/relationships/oleObject" Target="../embeddings/oleObject102.bin"/><Relationship Id="rId4" Type="http://schemas.openxmlformats.org/officeDocument/2006/relationships/oleObject" Target="../embeddings/oleObject99.bin"/><Relationship Id="rId9" Type="http://schemas.openxmlformats.org/officeDocument/2006/relationships/image" Target="../media/image188.wmf"/><Relationship Id="rId14" Type="http://schemas.openxmlformats.org/officeDocument/2006/relationships/oleObject" Target="../embeddings/oleObject104.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98.wmf"/><Relationship Id="rId3" Type="http://schemas.openxmlformats.org/officeDocument/2006/relationships/image" Target="../media/image193.jpeg"/><Relationship Id="rId7" Type="http://schemas.openxmlformats.org/officeDocument/2006/relationships/image" Target="../media/image195.wmf"/><Relationship Id="rId12" Type="http://schemas.openxmlformats.org/officeDocument/2006/relationships/oleObject" Target="../embeddings/oleObject110.bin"/><Relationship Id="rId17" Type="http://schemas.openxmlformats.org/officeDocument/2006/relationships/image" Target="../media/image200.wmf"/><Relationship Id="rId2" Type="http://schemas.openxmlformats.org/officeDocument/2006/relationships/slideLayout" Target="../slideLayouts/slideLayout7.xml"/><Relationship Id="rId16" Type="http://schemas.openxmlformats.org/officeDocument/2006/relationships/oleObject" Target="../embeddings/oleObject112.bin"/><Relationship Id="rId1" Type="http://schemas.openxmlformats.org/officeDocument/2006/relationships/vmlDrawing" Target="../drawings/vmlDrawing34.vml"/><Relationship Id="rId6" Type="http://schemas.openxmlformats.org/officeDocument/2006/relationships/oleObject" Target="../embeddings/oleObject107.bin"/><Relationship Id="rId11" Type="http://schemas.openxmlformats.org/officeDocument/2006/relationships/image" Target="../media/image197.wmf"/><Relationship Id="rId5" Type="http://schemas.openxmlformats.org/officeDocument/2006/relationships/image" Target="../media/image194.wmf"/><Relationship Id="rId15" Type="http://schemas.openxmlformats.org/officeDocument/2006/relationships/image" Target="../media/image199.wmf"/><Relationship Id="rId10" Type="http://schemas.openxmlformats.org/officeDocument/2006/relationships/oleObject" Target="../embeddings/oleObject109.bin"/><Relationship Id="rId4" Type="http://schemas.openxmlformats.org/officeDocument/2006/relationships/oleObject" Target="../embeddings/oleObject106.bin"/><Relationship Id="rId9" Type="http://schemas.openxmlformats.org/officeDocument/2006/relationships/image" Target="../media/image196.wmf"/><Relationship Id="rId14" Type="http://schemas.openxmlformats.org/officeDocument/2006/relationships/oleObject" Target="../embeddings/oleObject111.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13.bin"/><Relationship Id="rId7" Type="http://schemas.openxmlformats.org/officeDocument/2006/relationships/image" Target="../media/image193.jpeg"/><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image" Target="../media/image202.wmf"/><Relationship Id="rId5" Type="http://schemas.openxmlformats.org/officeDocument/2006/relationships/oleObject" Target="../embeddings/oleObject114.bin"/><Relationship Id="rId4" Type="http://schemas.openxmlformats.org/officeDocument/2006/relationships/image" Target="../media/image201.wmf"/></Relationships>
</file>

<file path=ppt/slides/_rels/slide96.xml.rels><?xml version="1.0" encoding="UTF-8" standalone="yes"?>
<Relationships xmlns="http://schemas.openxmlformats.org/package/2006/relationships"><Relationship Id="rId8" Type="http://schemas.openxmlformats.org/officeDocument/2006/relationships/image" Target="../media/image205.wmf"/><Relationship Id="rId13" Type="http://schemas.openxmlformats.org/officeDocument/2006/relationships/oleObject" Target="../embeddings/oleObject120.bin"/><Relationship Id="rId3" Type="http://schemas.openxmlformats.org/officeDocument/2006/relationships/oleObject" Target="../embeddings/oleObject115.bin"/><Relationship Id="rId7" Type="http://schemas.openxmlformats.org/officeDocument/2006/relationships/oleObject" Target="../embeddings/oleObject117.bin"/><Relationship Id="rId12" Type="http://schemas.openxmlformats.org/officeDocument/2006/relationships/image" Target="../media/image207.wmf"/><Relationship Id="rId2" Type="http://schemas.openxmlformats.org/officeDocument/2006/relationships/slideLayout" Target="../slideLayouts/slideLayout7.xml"/><Relationship Id="rId1" Type="http://schemas.openxmlformats.org/officeDocument/2006/relationships/vmlDrawing" Target="../drawings/vmlDrawing36.vml"/><Relationship Id="rId6" Type="http://schemas.openxmlformats.org/officeDocument/2006/relationships/image" Target="../media/image204.wmf"/><Relationship Id="rId11" Type="http://schemas.openxmlformats.org/officeDocument/2006/relationships/oleObject" Target="../embeddings/oleObject119.bin"/><Relationship Id="rId5" Type="http://schemas.openxmlformats.org/officeDocument/2006/relationships/oleObject" Target="../embeddings/oleObject116.bin"/><Relationship Id="rId15" Type="http://schemas.openxmlformats.org/officeDocument/2006/relationships/image" Target="../media/image142.jpeg"/><Relationship Id="rId10" Type="http://schemas.openxmlformats.org/officeDocument/2006/relationships/image" Target="../media/image206.wmf"/><Relationship Id="rId4" Type="http://schemas.openxmlformats.org/officeDocument/2006/relationships/image" Target="../media/image203.wmf"/><Relationship Id="rId9" Type="http://schemas.openxmlformats.org/officeDocument/2006/relationships/oleObject" Target="../embeddings/oleObject118.bin"/><Relationship Id="rId14" Type="http://schemas.openxmlformats.org/officeDocument/2006/relationships/image" Target="../media/image208.wmf"/></Relationships>
</file>

<file path=ppt/slides/_rels/slide9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23.bin"/><Relationship Id="rId3" Type="http://schemas.openxmlformats.org/officeDocument/2006/relationships/image" Target="../media/image214.jpeg"/><Relationship Id="rId7" Type="http://schemas.openxmlformats.org/officeDocument/2006/relationships/image" Target="../media/image211.wmf"/><Relationship Id="rId2" Type="http://schemas.openxmlformats.org/officeDocument/2006/relationships/slideLayout" Target="../slideLayouts/slideLayout6.xml"/><Relationship Id="rId1" Type="http://schemas.openxmlformats.org/officeDocument/2006/relationships/vmlDrawing" Target="../drawings/vmlDrawing37.vml"/><Relationship Id="rId6" Type="http://schemas.openxmlformats.org/officeDocument/2006/relationships/oleObject" Target="../embeddings/oleObject122.bin"/><Relationship Id="rId11" Type="http://schemas.openxmlformats.org/officeDocument/2006/relationships/image" Target="../media/image213.wmf"/><Relationship Id="rId5" Type="http://schemas.openxmlformats.org/officeDocument/2006/relationships/image" Target="../media/image210.wmf"/><Relationship Id="rId10" Type="http://schemas.openxmlformats.org/officeDocument/2006/relationships/oleObject" Target="../embeddings/oleObject124.bin"/><Relationship Id="rId4" Type="http://schemas.openxmlformats.org/officeDocument/2006/relationships/oleObject" Target="../embeddings/oleObject121.bin"/><Relationship Id="rId9" Type="http://schemas.openxmlformats.org/officeDocument/2006/relationships/image" Target="../media/image2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4871" y="27214"/>
            <a:ext cx="8229600" cy="1143000"/>
          </a:xfrm>
        </p:spPr>
        <p:txBody>
          <a:bodyPr/>
          <a:lstStyle/>
          <a:p>
            <a:r>
              <a:rPr lang="en-US" dirty="0" smtClean="0">
                <a:latin typeface="Arial Black" panose="020B0A04020102020204" pitchFamily="34" charset="0"/>
              </a:rPr>
              <a:t>QUIZ ….only to Recap </a:t>
            </a:r>
            <a:endParaRPr lang="en-US" dirty="0">
              <a:latin typeface="Arial Black" panose="020B0A04020102020204" pitchFamily="34" charset="0"/>
            </a:endParaRPr>
          </a:p>
        </p:txBody>
      </p:sp>
      <p:sp>
        <p:nvSpPr>
          <p:cNvPr id="3" name="Content Placeholder 2"/>
          <p:cNvSpPr>
            <a:spLocks noGrp="1"/>
          </p:cNvSpPr>
          <p:nvPr>
            <p:ph idx="1"/>
          </p:nvPr>
        </p:nvSpPr>
        <p:spPr>
          <a:xfrm>
            <a:off x="1964871" y="1170214"/>
            <a:ext cx="8229600" cy="4800600"/>
          </a:xfrm>
        </p:spPr>
        <p:txBody>
          <a:bodyPr>
            <a:normAutofit/>
          </a:bodyPr>
          <a:lstStyle/>
          <a:p>
            <a:r>
              <a:rPr lang="en-US" dirty="0" smtClean="0"/>
              <a:t>How many terminals and regions are in BJT</a:t>
            </a:r>
          </a:p>
          <a:p>
            <a:r>
              <a:rPr lang="en-US" dirty="0" smtClean="0"/>
              <a:t>How many junctions in BJT</a:t>
            </a:r>
          </a:p>
          <a:p>
            <a:r>
              <a:rPr lang="en-US" dirty="0" smtClean="0"/>
              <a:t>BJT is asymmetric or symmetric device</a:t>
            </a:r>
          </a:p>
          <a:p>
            <a:r>
              <a:rPr lang="en-US" dirty="0" smtClean="0"/>
              <a:t>How many types of BJT transistor are there</a:t>
            </a:r>
          </a:p>
          <a:p>
            <a:r>
              <a:rPr lang="en-US" dirty="0" smtClean="0"/>
              <a:t>What are modes of operations of BJT</a:t>
            </a:r>
          </a:p>
          <a:p>
            <a:r>
              <a:rPr lang="en-US" dirty="0" smtClean="0"/>
              <a:t>Why is emitter heavily doped while base is lightly doped </a:t>
            </a:r>
          </a:p>
          <a:p>
            <a:r>
              <a:rPr lang="en-US" dirty="0" smtClean="0"/>
              <a:t>How does charges flow from emitter to collector</a:t>
            </a:r>
          </a:p>
          <a:p>
            <a:r>
              <a:rPr lang="en-US" dirty="0" smtClean="0"/>
              <a:t>In which type of BJT current flows out of the base</a:t>
            </a:r>
          </a:p>
          <a:p>
            <a:endParaRPr lang="en-US" dirty="0"/>
          </a:p>
        </p:txBody>
      </p:sp>
    </p:spTree>
    <p:extLst>
      <p:ext uri="{BB962C8B-B14F-4D97-AF65-F5344CB8AC3E}">
        <p14:creationId xmlns:p14="http://schemas.microsoft.com/office/powerpoint/2010/main" val="156638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FFF00"/>
          </a:solidFill>
          <a:ln w="57150">
            <a:solidFill>
              <a:schemeClr val="tx1"/>
            </a:solidFill>
          </a:ln>
        </p:spPr>
        <p:txBody>
          <a:bodyPr/>
          <a:lstStyle/>
          <a:p>
            <a:r>
              <a:rPr lang="en-US" b="1" dirty="0" smtClean="0"/>
              <a:t>Current Flows</a:t>
            </a:r>
            <a:endParaRPr lang="en-US" b="1" dirty="0"/>
          </a:p>
        </p:txBody>
      </p:sp>
      <p:sp>
        <p:nvSpPr>
          <p:cNvPr id="3" name="Content Placeholder 2"/>
          <p:cNvSpPr>
            <a:spLocks noGrp="1"/>
          </p:cNvSpPr>
          <p:nvPr>
            <p:ph idx="1"/>
          </p:nvPr>
        </p:nvSpPr>
        <p:spPr>
          <a:xfrm>
            <a:off x="1676400" y="2057400"/>
            <a:ext cx="8458200" cy="2819400"/>
          </a:xfrm>
        </p:spPr>
        <p:txBody>
          <a:bodyPr>
            <a:normAutofit/>
          </a:bodyPr>
          <a:lstStyle/>
          <a:p>
            <a:r>
              <a:rPr lang="en-US" sz="3600" b="1" dirty="0"/>
              <a:t>Basically Three types of currents</a:t>
            </a:r>
          </a:p>
          <a:p>
            <a:pPr lvl="1"/>
            <a:r>
              <a:rPr lang="en-US" sz="3200" b="1" dirty="0"/>
              <a:t>Collector current</a:t>
            </a:r>
          </a:p>
          <a:p>
            <a:pPr lvl="1"/>
            <a:r>
              <a:rPr lang="en-US" sz="3200" b="1" dirty="0"/>
              <a:t>Base Current </a:t>
            </a:r>
          </a:p>
          <a:p>
            <a:pPr lvl="1"/>
            <a:r>
              <a:rPr lang="en-US" sz="3200" b="1" dirty="0"/>
              <a:t>Emitter Current</a:t>
            </a:r>
          </a:p>
          <a:p>
            <a:pPr lvl="1"/>
            <a:endParaRPr lang="en-US" sz="3200" b="1" dirty="0"/>
          </a:p>
        </p:txBody>
      </p:sp>
    </p:spTree>
    <p:extLst>
      <p:ext uri="{BB962C8B-B14F-4D97-AF65-F5344CB8AC3E}">
        <p14:creationId xmlns:p14="http://schemas.microsoft.com/office/powerpoint/2010/main" val="29780025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5" descr="se06F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0651" b="8373"/>
          <a:stretch/>
        </p:blipFill>
        <p:spPr bwMode="auto">
          <a:xfrm>
            <a:off x="1806501" y="504910"/>
            <a:ext cx="3257534" cy="33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e06F4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9088" b="8425"/>
          <a:stretch/>
        </p:blipFill>
        <p:spPr bwMode="auto">
          <a:xfrm>
            <a:off x="7663543" y="661666"/>
            <a:ext cx="1589920" cy="3154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The T-Model of BJT</a:t>
            </a:r>
          </a:p>
        </p:txBody>
      </p:sp>
      <p:graphicFrame>
        <p:nvGraphicFramePr>
          <p:cNvPr id="7"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29740" name="Equation" r:id="rId4" imgW="114151" imgH="215619" progId="Equation.3">
                  <p:embed/>
                </p:oleObj>
              </mc:Choice>
              <mc:Fallback>
                <p:oleObj name="Equation" r:id="rId4" imgW="114151"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59" name="Object 3"/>
          <p:cNvGraphicFramePr>
            <a:graphicFrameLocks noChangeAspect="1"/>
          </p:cNvGraphicFramePr>
          <p:nvPr/>
        </p:nvGraphicFramePr>
        <p:xfrm>
          <a:off x="3851594" y="3369810"/>
          <a:ext cx="3971925" cy="2917825"/>
        </p:xfrm>
        <a:graphic>
          <a:graphicData uri="http://schemas.openxmlformats.org/presentationml/2006/ole">
            <mc:AlternateContent xmlns:mc="http://schemas.openxmlformats.org/markup-compatibility/2006">
              <mc:Choice xmlns:v="urn:schemas-microsoft-com:vml" Requires="v">
                <p:oleObj spid="_x0000_s29741" name="Equation" r:id="rId6" imgW="1866900" imgH="1371600" progId="Equation.3">
                  <p:embed/>
                </p:oleObj>
              </mc:Choice>
              <mc:Fallback>
                <p:oleObj name="Equation" r:id="rId6" imgW="1866900" imgH="1371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1594" y="3369810"/>
                        <a:ext cx="3971925" cy="291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9835317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Small-Signal Models Accounting for the Early Effect</a:t>
            </a:r>
          </a:p>
        </p:txBody>
      </p:sp>
      <p:pic>
        <p:nvPicPr>
          <p:cNvPr id="5" name="Picture 7" descr="se06F47"/>
          <p:cNvPicPr>
            <a:picLocks noChangeAspect="1" noChangeArrowheads="1"/>
          </p:cNvPicPr>
          <p:nvPr/>
        </p:nvPicPr>
        <p:blipFill>
          <a:blip r:embed="rId3" cstate="print"/>
          <a:srcRect r="377" b="63309"/>
          <a:stretch>
            <a:fillRect/>
          </a:stretch>
        </p:blipFill>
        <p:spPr bwMode="auto">
          <a:xfrm>
            <a:off x="1706879" y="1729741"/>
            <a:ext cx="4023360" cy="1918063"/>
          </a:xfrm>
          <a:prstGeom prst="rect">
            <a:avLst/>
          </a:prstGeom>
          <a:noFill/>
          <a:ln w="9525">
            <a:noFill/>
            <a:miter lim="800000"/>
            <a:headEnd/>
            <a:tailEnd/>
          </a:ln>
        </p:spPr>
      </p:pic>
      <p:pic>
        <p:nvPicPr>
          <p:cNvPr id="6" name="Picture 7" descr="se06F47"/>
          <p:cNvPicPr>
            <a:picLocks noChangeAspect="1" noChangeArrowheads="1"/>
          </p:cNvPicPr>
          <p:nvPr/>
        </p:nvPicPr>
        <p:blipFill>
          <a:blip r:embed="rId3" cstate="print"/>
          <a:srcRect l="539" t="48525" r="-1455" b="6219"/>
          <a:stretch>
            <a:fillRect/>
          </a:stretch>
        </p:blipFill>
        <p:spPr bwMode="auto">
          <a:xfrm>
            <a:off x="6069876" y="1505856"/>
            <a:ext cx="4075611" cy="2365830"/>
          </a:xfrm>
          <a:prstGeom prst="rect">
            <a:avLst/>
          </a:prstGeom>
          <a:noFill/>
          <a:ln w="9525">
            <a:noFill/>
            <a:miter lim="800000"/>
            <a:headEnd/>
            <a:tailEnd/>
          </a:ln>
        </p:spPr>
      </p:pic>
      <p:graphicFrame>
        <p:nvGraphicFramePr>
          <p:cNvPr id="7" name="Object 6"/>
          <p:cNvGraphicFramePr>
            <a:graphicFrameLocks noChangeAspect="1"/>
          </p:cNvGraphicFramePr>
          <p:nvPr>
            <p:extLst/>
          </p:nvPr>
        </p:nvGraphicFramePr>
        <p:xfrm>
          <a:off x="4729164" y="3760788"/>
          <a:ext cx="2446337" cy="1473200"/>
        </p:xfrm>
        <a:graphic>
          <a:graphicData uri="http://schemas.openxmlformats.org/presentationml/2006/ole">
            <mc:AlternateContent xmlns:mc="http://schemas.openxmlformats.org/markup-compatibility/2006">
              <mc:Choice xmlns:v="urn:schemas-microsoft-com:vml" Requires="v">
                <p:oleObj spid="_x0000_s30743" name="Equation" r:id="rId4" imgW="1180800" imgH="711000" progId="Equation.3">
                  <p:embed/>
                </p:oleObj>
              </mc:Choice>
              <mc:Fallback>
                <p:oleObj name="Equation" r:id="rId4" imgW="1180800" imgH="711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64" y="3760788"/>
                        <a:ext cx="2446337"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7" descr="Table 6"/>
          <p:cNvPicPr>
            <a:picLocks noChangeAspect="1" noChangeArrowheads="1"/>
          </p:cNvPicPr>
          <p:nvPr/>
        </p:nvPicPr>
        <p:blipFill rotWithShape="1">
          <a:blip r:embed="rId6" cstate="print"/>
          <a:srcRect l="57607" t="44098" r="14410"/>
          <a:stretch/>
        </p:blipFill>
        <p:spPr bwMode="auto">
          <a:xfrm>
            <a:off x="7696200" y="3874770"/>
            <a:ext cx="1725930" cy="2873861"/>
          </a:xfrm>
          <a:prstGeom prst="rect">
            <a:avLst/>
          </a:prstGeom>
          <a:noFill/>
          <a:ln w="9525">
            <a:noFill/>
            <a:miter lim="800000"/>
            <a:headEnd/>
            <a:tailEnd/>
          </a:ln>
        </p:spPr>
      </p:pic>
      <p:pic>
        <p:nvPicPr>
          <p:cNvPr id="9" name="Picture 8" descr="Table 6"/>
          <p:cNvPicPr>
            <a:picLocks noChangeAspect="1" noChangeArrowheads="1"/>
          </p:cNvPicPr>
          <p:nvPr/>
        </p:nvPicPr>
        <p:blipFill rotWithShape="1">
          <a:blip r:embed="rId6" cstate="print"/>
          <a:srcRect l="6027" t="41134" r="63210"/>
          <a:stretch/>
        </p:blipFill>
        <p:spPr bwMode="auto">
          <a:xfrm>
            <a:off x="1821179" y="3699510"/>
            <a:ext cx="1897380" cy="3026261"/>
          </a:xfrm>
          <a:prstGeom prst="rect">
            <a:avLst/>
          </a:prstGeom>
          <a:noFill/>
          <a:ln w="9525">
            <a:noFill/>
            <a:miter lim="800000"/>
            <a:headEnd/>
            <a:tailEnd/>
          </a:ln>
        </p:spPr>
      </p:pic>
      <p:sp>
        <p:nvSpPr>
          <p:cNvPr id="10" name="Rectangular Callout 9"/>
          <p:cNvSpPr/>
          <p:nvPr/>
        </p:nvSpPr>
        <p:spPr>
          <a:xfrm>
            <a:off x="4495800" y="5562600"/>
            <a:ext cx="2743200" cy="838200"/>
          </a:xfrm>
          <a:prstGeom prst="wedgeRectCallout">
            <a:avLst>
              <a:gd name="adj1" fmla="val 15577"/>
              <a:gd name="adj2" fmla="val -835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gain will be reduced, depending upon </a:t>
            </a:r>
            <a:r>
              <a:rPr lang="en-US" dirty="0" err="1"/>
              <a:t>ro</a:t>
            </a:r>
            <a:endParaRPr lang="en-US" dirty="0"/>
          </a:p>
        </p:txBody>
      </p:sp>
    </p:spTree>
    <p:extLst>
      <p:ext uri="{BB962C8B-B14F-4D97-AF65-F5344CB8AC3E}">
        <p14:creationId xmlns:p14="http://schemas.microsoft.com/office/powerpoint/2010/main" val="555256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1" y="443984"/>
            <a:ext cx="1438855" cy="369332"/>
          </a:xfrm>
          <a:prstGeom prst="rect">
            <a:avLst/>
          </a:prstGeom>
        </p:spPr>
        <p:txBody>
          <a:bodyPr wrap="none">
            <a:spAutoFit/>
          </a:bodyPr>
          <a:lstStyle/>
          <a:p>
            <a:r>
              <a:rPr lang="en-US" dirty="0">
                <a:solidFill>
                  <a:srgbClr val="002060"/>
                </a:solidFill>
              </a:rPr>
              <a:t>Example 6.14</a:t>
            </a:r>
          </a:p>
        </p:txBody>
      </p:sp>
      <p:sp>
        <p:nvSpPr>
          <p:cNvPr id="5" name="Rectangle 4"/>
          <p:cNvSpPr/>
          <p:nvPr/>
        </p:nvSpPr>
        <p:spPr>
          <a:xfrm>
            <a:off x="1684020" y="813317"/>
            <a:ext cx="8275320" cy="646331"/>
          </a:xfrm>
          <a:prstGeom prst="rect">
            <a:avLst/>
          </a:prstGeom>
        </p:spPr>
        <p:txBody>
          <a:bodyPr wrap="square">
            <a:spAutoFit/>
          </a:bodyPr>
          <a:lstStyle/>
          <a:p>
            <a:r>
              <a:rPr lang="en-US" dirty="0">
                <a:solidFill>
                  <a:schemeClr val="accent1">
                    <a:lumMod val="25000"/>
                  </a:schemeClr>
                </a:solidFill>
                <a:latin typeface="Times New Roman" pitchFamily="18" charset="0"/>
                <a:cs typeface="Times New Roman" pitchFamily="18" charset="0"/>
              </a:rPr>
              <a:t>Analyze the transistor amplifier shown in the Figure to determine its voltage gain </a:t>
            </a:r>
            <a:r>
              <a:rPr lang="en-US" i="1" dirty="0" err="1">
                <a:solidFill>
                  <a:schemeClr val="accent1">
                    <a:lumMod val="25000"/>
                  </a:schemeClr>
                </a:solidFill>
                <a:latin typeface="Times New Roman" pitchFamily="18" charset="0"/>
                <a:cs typeface="Times New Roman" pitchFamily="18" charset="0"/>
              </a:rPr>
              <a:t>v</a:t>
            </a:r>
            <a:r>
              <a:rPr lang="en-US" i="1" baseline="-25000" dirty="0" err="1">
                <a:solidFill>
                  <a:schemeClr val="accent1">
                    <a:lumMod val="25000"/>
                  </a:schemeClr>
                </a:solidFill>
                <a:latin typeface="Times New Roman" pitchFamily="18" charset="0"/>
                <a:cs typeface="Times New Roman" pitchFamily="18" charset="0"/>
              </a:rPr>
              <a:t>o</a:t>
            </a:r>
            <a:r>
              <a:rPr lang="en-US" i="1" dirty="0">
                <a:solidFill>
                  <a:schemeClr val="accent1">
                    <a:lumMod val="25000"/>
                  </a:schemeClr>
                </a:solidFill>
                <a:latin typeface="Times New Roman" pitchFamily="18" charset="0"/>
                <a:cs typeface="Times New Roman" pitchFamily="18" charset="0"/>
              </a:rPr>
              <a:t>/v</a:t>
            </a:r>
            <a:r>
              <a:rPr lang="en-US" i="1" baseline="-25000" dirty="0">
                <a:solidFill>
                  <a:schemeClr val="accent1">
                    <a:lumMod val="25000"/>
                  </a:schemeClr>
                </a:solidFill>
                <a:latin typeface="Times New Roman" pitchFamily="18" charset="0"/>
                <a:cs typeface="Times New Roman" pitchFamily="18" charset="0"/>
              </a:rPr>
              <a:t>i</a:t>
            </a:r>
            <a:r>
              <a:rPr lang="en-US" dirty="0">
                <a:solidFill>
                  <a:schemeClr val="accent1">
                    <a:lumMod val="25000"/>
                  </a:schemeClr>
                </a:solidFill>
              </a:rPr>
              <a:t>.</a:t>
            </a:r>
          </a:p>
          <a:p>
            <a:r>
              <a:rPr lang="en-US" dirty="0">
                <a:solidFill>
                  <a:schemeClr val="accent1">
                    <a:lumMod val="25000"/>
                  </a:schemeClr>
                </a:solidFill>
                <a:latin typeface="Times New Roman" pitchFamily="18" charset="0"/>
                <a:cs typeface="Times New Roman" pitchFamily="18" charset="0"/>
              </a:rPr>
              <a:t>Assume </a:t>
            </a:r>
            <a:r>
              <a:rPr lang="el-GR" i="1" dirty="0">
                <a:solidFill>
                  <a:schemeClr val="accent1">
                    <a:lumMod val="25000"/>
                  </a:schemeClr>
                </a:solidFill>
                <a:latin typeface="Times New Roman" pitchFamily="18" charset="0"/>
                <a:cs typeface="Times New Roman" pitchFamily="18" charset="0"/>
              </a:rPr>
              <a:t>β</a:t>
            </a:r>
            <a:r>
              <a:rPr lang="el-GR" dirty="0">
                <a:solidFill>
                  <a:schemeClr val="accent1">
                    <a:lumMod val="25000"/>
                  </a:schemeClr>
                </a:solidFill>
                <a:latin typeface="Times New Roman" pitchFamily="18" charset="0"/>
                <a:cs typeface="Times New Roman" pitchFamily="18" charset="0"/>
              </a:rPr>
              <a:t> = 100</a:t>
            </a:r>
            <a:r>
              <a:rPr lang="el-GR" dirty="0">
                <a:solidFill>
                  <a:schemeClr val="accent1">
                    <a:lumMod val="25000"/>
                  </a:schemeClr>
                </a:solidFill>
              </a:rPr>
              <a:t>.</a:t>
            </a:r>
            <a:endParaRPr lang="en-US" dirty="0">
              <a:solidFill>
                <a:schemeClr val="accent1">
                  <a:lumMod val="25000"/>
                </a:schemeClr>
              </a:solidFill>
            </a:endParaRPr>
          </a:p>
        </p:txBody>
      </p:sp>
      <p:pic>
        <p:nvPicPr>
          <p:cNvPr id="1853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0" y="1502510"/>
            <a:ext cx="23431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217135" y="1357313"/>
            <a:ext cx="4572000" cy="2000548"/>
          </a:xfrm>
          <a:prstGeom prst="rect">
            <a:avLst/>
          </a:prstGeom>
        </p:spPr>
        <p:txBody>
          <a:bodyPr>
            <a:spAutoFit/>
          </a:bodyPr>
          <a:lstStyle/>
          <a:p>
            <a:r>
              <a:rPr lang="en-US" sz="2400" dirty="0">
                <a:latin typeface="Times New Roman" pitchFamily="18" charset="0"/>
                <a:cs typeface="Times New Roman" pitchFamily="18" charset="0"/>
              </a:rPr>
              <a:t>Solution:</a:t>
            </a:r>
          </a:p>
          <a:p>
            <a:r>
              <a:rPr lang="en-US" dirty="0">
                <a:latin typeface="Times New Roman" pitchFamily="18" charset="0"/>
                <a:cs typeface="Times New Roman" pitchFamily="18" charset="0"/>
              </a:rPr>
              <a:t>1. Determine the operating point. For this purpose.</a:t>
            </a:r>
          </a:p>
          <a:p>
            <a:endParaRPr lang="en-US" dirty="0">
              <a:latin typeface="Times New Roman" pitchFamily="18" charset="0"/>
              <a:cs typeface="Times New Roman" pitchFamily="18" charset="0"/>
            </a:endParaRPr>
          </a:p>
          <a:p>
            <a:pPr marL="342900" indent="-342900">
              <a:buFont typeface="+mj-lt"/>
              <a:buAutoNum type="alphaLcPeriod"/>
            </a:pPr>
            <a:r>
              <a:rPr lang="en-US" dirty="0">
                <a:latin typeface="Times New Roman" pitchFamily="18" charset="0"/>
                <a:cs typeface="Times New Roman" pitchFamily="18" charset="0"/>
              </a:rPr>
              <a:t>assume </a:t>
            </a:r>
            <a:r>
              <a:rPr lang="en-US" i="1" dirty="0">
                <a:latin typeface="Times New Roman" pitchFamily="18" charset="0"/>
                <a:cs typeface="Times New Roman" pitchFamily="18" charset="0"/>
              </a:rPr>
              <a:t>v</a:t>
            </a:r>
            <a:r>
              <a:rPr lang="en-US" i="1" baseline="-25000" dirty="0">
                <a:latin typeface="Times New Roman" pitchFamily="18" charset="0"/>
                <a:cs typeface="Times New Roman" pitchFamily="18" charset="0"/>
              </a:rPr>
              <a:t>i</a:t>
            </a:r>
            <a:r>
              <a:rPr lang="en-US" sz="800" i="1" dirty="0">
                <a:latin typeface="Times New Roman" pitchFamily="18" charset="0"/>
                <a:cs typeface="Times New Roman" pitchFamily="18" charset="0"/>
              </a:rPr>
              <a:t> </a:t>
            </a:r>
            <a:r>
              <a:rPr lang="en-US" dirty="0">
                <a:latin typeface="Times New Roman" pitchFamily="18" charset="0"/>
                <a:cs typeface="Times New Roman" pitchFamily="18" charset="0"/>
              </a:rPr>
              <a:t>= 0 and obtain the dc circuit.</a:t>
            </a:r>
          </a:p>
          <a:p>
            <a:pPr marL="342900" indent="-342900">
              <a:spcBef>
                <a:spcPts val="1200"/>
              </a:spcBef>
              <a:buFont typeface="+mj-lt"/>
              <a:buAutoNum type="alphaLcPeriod"/>
            </a:pPr>
            <a:r>
              <a:rPr lang="en-US" dirty="0">
                <a:latin typeface="Times New Roman" pitchFamily="18" charset="0"/>
                <a:cs typeface="Times New Roman" pitchFamily="18" charset="0"/>
              </a:rPr>
              <a:t>The dc currents and voltage will be:</a:t>
            </a:r>
          </a:p>
        </p:txBody>
      </p:sp>
      <p:pic>
        <p:nvPicPr>
          <p:cNvPr id="1853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9150" y="3643313"/>
            <a:ext cx="22288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34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6351" y="3501390"/>
            <a:ext cx="18573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34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64443" y="4686299"/>
            <a:ext cx="23622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535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05387" y="5097780"/>
            <a:ext cx="20193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81150" y="5772567"/>
            <a:ext cx="4572000" cy="646331"/>
          </a:xfrm>
          <a:prstGeom prst="rect">
            <a:avLst/>
          </a:prstGeom>
        </p:spPr>
        <p:txBody>
          <a:bodyPr>
            <a:spAutoFit/>
          </a:bodyPr>
          <a:lstStyle/>
          <a:p>
            <a:r>
              <a:rPr lang="en-US" dirty="0">
                <a:latin typeface="Times New Roman" pitchFamily="18" charset="0"/>
                <a:cs typeface="Times New Roman" pitchFamily="18" charset="0"/>
              </a:rPr>
              <a:t>Since </a:t>
            </a:r>
            <a:r>
              <a:rPr lang="en-US" i="1" dirty="0">
                <a:latin typeface="Times New Roman" pitchFamily="18" charset="0"/>
                <a:cs typeface="Times New Roman" pitchFamily="18" charset="0"/>
              </a:rPr>
              <a:t>V</a:t>
            </a:r>
            <a:r>
              <a:rPr lang="en-US" i="1" baseline="-25000" dirty="0">
                <a:latin typeface="Times New Roman" pitchFamily="18" charset="0"/>
                <a:cs typeface="Times New Roman" pitchFamily="18" charset="0"/>
              </a:rPr>
              <a:t>B</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0.7 V is less than </a:t>
            </a:r>
            <a:r>
              <a:rPr lang="en-US" i="1" dirty="0">
                <a:latin typeface="Times New Roman" pitchFamily="18" charset="0"/>
                <a:cs typeface="Times New Roman" pitchFamily="18" charset="0"/>
              </a:rPr>
              <a:t>V</a:t>
            </a:r>
            <a:r>
              <a:rPr lang="en-US" i="1" baseline="-25000" dirty="0">
                <a:latin typeface="Times New Roman" pitchFamily="18" charset="0"/>
                <a:cs typeface="Times New Roman" pitchFamily="18" charset="0"/>
              </a:rPr>
              <a:t>C</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 the transistor is operating in the active mode</a:t>
            </a:r>
          </a:p>
        </p:txBody>
      </p:sp>
    </p:spTree>
    <p:extLst>
      <p:ext uri="{BB962C8B-B14F-4D97-AF65-F5344CB8AC3E}">
        <p14:creationId xmlns:p14="http://schemas.microsoft.com/office/powerpoint/2010/main" val="23718404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10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10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left)">
                                      <p:cBhvr>
                                        <p:cTn id="17" dur="10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85347"/>
                                        </p:tgtEl>
                                        <p:attrNameLst>
                                          <p:attrName>style.visibility</p:attrName>
                                        </p:attrNameLst>
                                      </p:cBhvr>
                                      <p:to>
                                        <p:strVal val="visible"/>
                                      </p:to>
                                    </p:set>
                                    <p:animEffect transition="in" filter="fade">
                                      <p:cBhvr>
                                        <p:cTn id="22" dur="1000"/>
                                        <p:tgtEl>
                                          <p:spTgt spid="185347"/>
                                        </p:tgtEl>
                                      </p:cBhvr>
                                    </p:animEffect>
                                    <p:anim calcmode="lin" valueType="num">
                                      <p:cBhvr>
                                        <p:cTn id="23" dur="1000" fill="hold"/>
                                        <p:tgtEl>
                                          <p:spTgt spid="185347"/>
                                        </p:tgtEl>
                                        <p:attrNameLst>
                                          <p:attrName>ppt_x</p:attrName>
                                        </p:attrNameLst>
                                      </p:cBhvr>
                                      <p:tavLst>
                                        <p:tav tm="0">
                                          <p:val>
                                            <p:strVal val="#ppt_x"/>
                                          </p:val>
                                        </p:tav>
                                        <p:tav tm="100000">
                                          <p:val>
                                            <p:strVal val="#ppt_x"/>
                                          </p:val>
                                        </p:tav>
                                      </p:tavLst>
                                    </p:anim>
                                    <p:anim calcmode="lin" valueType="num">
                                      <p:cBhvr>
                                        <p:cTn id="24" dur="1000" fill="hold"/>
                                        <p:tgtEl>
                                          <p:spTgt spid="18534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Effect transition="in" filter="wipe(left)">
                                      <p:cBhvr>
                                        <p:cTn id="29" dur="1000"/>
                                        <p:tgtEl>
                                          <p:spTgt spid="6">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85348"/>
                                        </p:tgtEl>
                                        <p:attrNameLst>
                                          <p:attrName>style.visibility</p:attrName>
                                        </p:attrNameLst>
                                      </p:cBhvr>
                                      <p:to>
                                        <p:strVal val="visible"/>
                                      </p:to>
                                    </p:set>
                                    <p:animEffect transition="in" filter="wipe(left)">
                                      <p:cBhvr>
                                        <p:cTn id="34" dur="1000"/>
                                        <p:tgtEl>
                                          <p:spTgt spid="1853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85349"/>
                                        </p:tgtEl>
                                        <p:attrNameLst>
                                          <p:attrName>style.visibility</p:attrName>
                                        </p:attrNameLst>
                                      </p:cBhvr>
                                      <p:to>
                                        <p:strVal val="visible"/>
                                      </p:to>
                                    </p:set>
                                    <p:animEffect transition="in" filter="wipe(left)">
                                      <p:cBhvr>
                                        <p:cTn id="39" dur="1000"/>
                                        <p:tgtEl>
                                          <p:spTgt spid="18534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85350"/>
                                        </p:tgtEl>
                                        <p:attrNameLst>
                                          <p:attrName>style.visibility</p:attrName>
                                        </p:attrNameLst>
                                      </p:cBhvr>
                                      <p:to>
                                        <p:strVal val="visible"/>
                                      </p:to>
                                    </p:set>
                                    <p:animEffect transition="in" filter="wipe(left)">
                                      <p:cBhvr>
                                        <p:cTn id="44" dur="1000"/>
                                        <p:tgtEl>
                                          <p:spTgt spid="1853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44040" y="449164"/>
            <a:ext cx="5337810" cy="369332"/>
          </a:xfrm>
          <a:prstGeom prst="rect">
            <a:avLst/>
          </a:prstGeom>
        </p:spPr>
        <p:txBody>
          <a:bodyPr wrap="square">
            <a:spAutoFit/>
          </a:bodyPr>
          <a:lstStyle/>
          <a:p>
            <a:r>
              <a:rPr lang="en-US" dirty="0">
                <a:latin typeface="Times"/>
              </a:rPr>
              <a:t>2. Determine the small-signal model parameters:</a:t>
            </a:r>
            <a:endParaRPr lang="en-US" dirty="0"/>
          </a:p>
        </p:txBody>
      </p:sp>
      <p:pic>
        <p:nvPicPr>
          <p:cNvPr id="1863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7328" y="837247"/>
            <a:ext cx="3617391" cy="69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7327" y="1535340"/>
            <a:ext cx="3376230" cy="53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7327" y="2001277"/>
            <a:ext cx="3020840" cy="545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922817" y="2595904"/>
            <a:ext cx="5566410" cy="369332"/>
          </a:xfrm>
          <a:prstGeom prst="rect">
            <a:avLst/>
          </a:prstGeom>
        </p:spPr>
        <p:txBody>
          <a:bodyPr wrap="square">
            <a:spAutoFit/>
          </a:bodyPr>
          <a:lstStyle/>
          <a:p>
            <a:r>
              <a:rPr lang="en-US" dirty="0">
                <a:latin typeface="Times New Roman" pitchFamily="18" charset="0"/>
                <a:cs typeface="Times New Roman" pitchFamily="18" charset="0"/>
              </a:rPr>
              <a:t>3. Replace </a:t>
            </a:r>
            <a:r>
              <a:rPr lang="en-US" i="1" dirty="0">
                <a:latin typeface="Times New Roman" pitchFamily="18" charset="0"/>
                <a:cs typeface="Times New Roman" pitchFamily="18" charset="0"/>
              </a:rPr>
              <a:t>V</a:t>
            </a:r>
            <a:r>
              <a:rPr lang="en-US" i="1" baseline="-25000" dirty="0">
                <a:latin typeface="Times New Roman" pitchFamily="18" charset="0"/>
                <a:cs typeface="Times New Roman" pitchFamily="18" charset="0"/>
              </a:rPr>
              <a:t>BB</a:t>
            </a:r>
            <a:r>
              <a:rPr lang="en-US" i="1" dirty="0">
                <a:latin typeface="Times New Roman" pitchFamily="18" charset="0"/>
                <a:cs typeface="Times New Roman" pitchFamily="18" charset="0"/>
              </a:rPr>
              <a:t> </a:t>
            </a:r>
            <a:r>
              <a:rPr lang="en-US" dirty="0">
                <a:latin typeface="Times New Roman" pitchFamily="18" charset="0"/>
                <a:cs typeface="Times New Roman" pitchFamily="18" charset="0"/>
              </a:rPr>
              <a:t>and </a:t>
            </a:r>
            <a:r>
              <a:rPr lang="en-US" i="1" dirty="0">
                <a:latin typeface="Times New Roman" pitchFamily="18" charset="0"/>
                <a:cs typeface="Times New Roman" pitchFamily="18" charset="0"/>
              </a:rPr>
              <a:t>V</a:t>
            </a:r>
            <a:r>
              <a:rPr lang="en-US" i="1" baseline="-25000" dirty="0">
                <a:latin typeface="Times New Roman" pitchFamily="18" charset="0"/>
                <a:cs typeface="Times New Roman" pitchFamily="18" charset="0"/>
              </a:rPr>
              <a:t>CC </a:t>
            </a:r>
            <a:r>
              <a:rPr lang="en-US" dirty="0">
                <a:latin typeface="Times New Roman" pitchFamily="18" charset="0"/>
                <a:cs typeface="Times New Roman" pitchFamily="18" charset="0"/>
              </a:rPr>
              <a:t>with short circuits.</a:t>
            </a:r>
          </a:p>
        </p:txBody>
      </p:sp>
      <p:pic>
        <p:nvPicPr>
          <p:cNvPr id="186373"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44779" y="3951924"/>
            <a:ext cx="24860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44778" y="837247"/>
            <a:ext cx="234315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1924050" y="2965237"/>
            <a:ext cx="4572000" cy="646331"/>
          </a:xfrm>
          <a:prstGeom prst="rect">
            <a:avLst/>
          </a:prstGeom>
        </p:spPr>
        <p:txBody>
          <a:bodyPr>
            <a:spAutoFit/>
          </a:bodyPr>
          <a:lstStyle/>
          <a:p>
            <a:pPr marL="228600" indent="-228600"/>
            <a:r>
              <a:rPr lang="en-US" dirty="0">
                <a:latin typeface="Times New Roman" pitchFamily="18" charset="0"/>
                <a:cs typeface="Times New Roman" pitchFamily="18" charset="0"/>
              </a:rPr>
              <a:t>4. Replace the transistor in the circuit by hybrid-π, equivalent-circuit model</a:t>
            </a:r>
          </a:p>
        </p:txBody>
      </p:sp>
      <p:pic>
        <p:nvPicPr>
          <p:cNvPr id="18637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5957" y="3951924"/>
            <a:ext cx="365760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980149" y="5680955"/>
            <a:ext cx="3486917" cy="369332"/>
          </a:xfrm>
          <a:prstGeom prst="rect">
            <a:avLst/>
          </a:prstGeom>
        </p:spPr>
        <p:txBody>
          <a:bodyPr wrap="none">
            <a:spAutoFit/>
          </a:bodyPr>
          <a:lstStyle/>
          <a:p>
            <a:r>
              <a:rPr lang="en-US" dirty="0">
                <a:latin typeface="Times New Roman" pitchFamily="18" charset="0"/>
                <a:cs typeface="Times New Roman" pitchFamily="18" charset="0"/>
              </a:rPr>
              <a:t>5.  Analyze of the equivalent circuit</a:t>
            </a:r>
          </a:p>
        </p:txBody>
      </p:sp>
    </p:spTree>
    <p:extLst>
      <p:ext uri="{BB962C8B-B14F-4D97-AF65-F5344CB8AC3E}">
        <p14:creationId xmlns:p14="http://schemas.microsoft.com/office/powerpoint/2010/main" val="38590441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6370"/>
                                        </p:tgtEl>
                                        <p:attrNameLst>
                                          <p:attrName>style.visibility</p:attrName>
                                        </p:attrNameLst>
                                      </p:cBhvr>
                                      <p:to>
                                        <p:strVal val="visible"/>
                                      </p:to>
                                    </p:set>
                                    <p:animEffect transition="in" filter="wipe(left)">
                                      <p:cBhvr>
                                        <p:cTn id="12" dur="1000"/>
                                        <p:tgtEl>
                                          <p:spTgt spid="1863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6371"/>
                                        </p:tgtEl>
                                        <p:attrNameLst>
                                          <p:attrName>style.visibility</p:attrName>
                                        </p:attrNameLst>
                                      </p:cBhvr>
                                      <p:to>
                                        <p:strVal val="visible"/>
                                      </p:to>
                                    </p:set>
                                    <p:animEffect transition="in" filter="wipe(left)">
                                      <p:cBhvr>
                                        <p:cTn id="17" dur="1000"/>
                                        <p:tgtEl>
                                          <p:spTgt spid="1863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86372"/>
                                        </p:tgtEl>
                                        <p:attrNameLst>
                                          <p:attrName>style.visibility</p:attrName>
                                        </p:attrNameLst>
                                      </p:cBhvr>
                                      <p:to>
                                        <p:strVal val="visible"/>
                                      </p:to>
                                    </p:set>
                                    <p:animEffect transition="in" filter="wipe(left)">
                                      <p:cBhvr>
                                        <p:cTn id="22" dur="1000"/>
                                        <p:tgtEl>
                                          <p:spTgt spid="1863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10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10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6373"/>
                                        </p:tgtEl>
                                        <p:attrNameLst>
                                          <p:attrName>style.visibility</p:attrName>
                                        </p:attrNameLst>
                                      </p:cBhvr>
                                      <p:to>
                                        <p:strVal val="visible"/>
                                      </p:to>
                                    </p:set>
                                    <p:animEffect transition="in" filter="wipe(left)">
                                      <p:cBhvr>
                                        <p:cTn id="37" dur="1000"/>
                                        <p:tgtEl>
                                          <p:spTgt spid="1863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10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86374"/>
                                        </p:tgtEl>
                                        <p:attrNameLst>
                                          <p:attrName>style.visibility</p:attrName>
                                        </p:attrNameLst>
                                      </p:cBhvr>
                                      <p:to>
                                        <p:strVal val="visible"/>
                                      </p:to>
                                    </p:set>
                                    <p:animEffect transition="in" filter="wipe(left)">
                                      <p:cBhvr>
                                        <p:cTn id="47" dur="1000"/>
                                        <p:tgtEl>
                                          <p:spTgt spid="1863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left)">
                                      <p:cBhvr>
                                        <p:cTn id="5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0974" y="4521683"/>
            <a:ext cx="3160934" cy="718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73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1040" y="5442634"/>
            <a:ext cx="2324985" cy="58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1039" y="3054331"/>
            <a:ext cx="2507848" cy="1201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6024" y="1069767"/>
            <a:ext cx="4457626" cy="182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29678" y="1525643"/>
            <a:ext cx="3486917" cy="369332"/>
          </a:xfrm>
          <a:prstGeom prst="rect">
            <a:avLst/>
          </a:prstGeom>
        </p:spPr>
        <p:txBody>
          <a:bodyPr wrap="none">
            <a:spAutoFit/>
          </a:bodyPr>
          <a:lstStyle/>
          <a:p>
            <a:r>
              <a:rPr lang="en-US" dirty="0">
                <a:latin typeface="Times New Roman" pitchFamily="18" charset="0"/>
                <a:cs typeface="Times New Roman" pitchFamily="18" charset="0"/>
              </a:rPr>
              <a:t>5.  Analyze of the equivalent circuit</a:t>
            </a:r>
          </a:p>
        </p:txBody>
      </p:sp>
    </p:spTree>
    <p:extLst>
      <p:ext uri="{BB962C8B-B14F-4D97-AF65-F5344CB8AC3E}">
        <p14:creationId xmlns:p14="http://schemas.microsoft.com/office/powerpoint/2010/main" val="7961053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7394"/>
                                        </p:tgtEl>
                                        <p:attrNameLst>
                                          <p:attrName>style.visibility</p:attrName>
                                        </p:attrNameLst>
                                      </p:cBhvr>
                                      <p:to>
                                        <p:strVal val="visible"/>
                                      </p:to>
                                    </p:set>
                                    <p:animEffect transition="in" filter="wipe(down)">
                                      <p:cBhvr>
                                        <p:cTn id="12" dur="1000"/>
                                        <p:tgtEl>
                                          <p:spTgt spid="18739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7395"/>
                                        </p:tgtEl>
                                        <p:attrNameLst>
                                          <p:attrName>style.visibility</p:attrName>
                                        </p:attrNameLst>
                                      </p:cBhvr>
                                      <p:to>
                                        <p:strVal val="visible"/>
                                      </p:to>
                                    </p:set>
                                    <p:animEffect transition="in" filter="wipe(down)">
                                      <p:cBhvr>
                                        <p:cTn id="17" dur="1000"/>
                                        <p:tgtEl>
                                          <p:spTgt spid="187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686800" cy="990600"/>
          </a:xfrm>
        </p:spPr>
        <p:txBody>
          <a:bodyPr>
            <a:normAutofit/>
          </a:bodyPr>
          <a:lstStyle/>
          <a:p>
            <a:r>
              <a:rPr lang="en-US" sz="3600" b="1" u="sng" dirty="0"/>
              <a:t>Steps for the Small-Signal Equivalent Circuits</a:t>
            </a:r>
            <a:endParaRPr lang="en-US" sz="3600" u="sng" dirty="0"/>
          </a:p>
        </p:txBody>
      </p:sp>
      <p:sp>
        <p:nvSpPr>
          <p:cNvPr id="3" name="Content Placeholder 2"/>
          <p:cNvSpPr>
            <a:spLocks noGrp="1"/>
          </p:cNvSpPr>
          <p:nvPr>
            <p:ph idx="1"/>
          </p:nvPr>
        </p:nvSpPr>
        <p:spPr>
          <a:xfrm>
            <a:off x="493487" y="914400"/>
            <a:ext cx="11030856" cy="5715000"/>
          </a:xfrm>
        </p:spPr>
        <p:txBody>
          <a:bodyPr>
            <a:normAutofit lnSpcReduction="10000"/>
          </a:bodyPr>
          <a:lstStyle/>
          <a:p>
            <a:pPr marL="514350" indent="-514350">
              <a:buAutoNum type="arabicPeriod"/>
            </a:pPr>
            <a:r>
              <a:rPr lang="en-US" dirty="0" smtClean="0"/>
              <a:t>Eliminate the signal source and determine the dc operating point of the BJT and in particular the dc collector current </a:t>
            </a:r>
            <a:r>
              <a:rPr lang="en-US" i="1" dirty="0" smtClean="0"/>
              <a:t>IC.</a:t>
            </a:r>
          </a:p>
          <a:p>
            <a:pPr marL="514350" indent="-514350">
              <a:buAutoNum type="arabicPeriod"/>
            </a:pPr>
            <a:endParaRPr lang="en-US" i="1" dirty="0" smtClean="0"/>
          </a:p>
          <a:p>
            <a:pPr>
              <a:buNone/>
            </a:pPr>
            <a:r>
              <a:rPr lang="en-US" dirty="0" smtClean="0"/>
              <a:t>2. Calculate the values of the small-signal model parameters</a:t>
            </a:r>
          </a:p>
          <a:p>
            <a:pPr>
              <a:buNone/>
            </a:pPr>
            <a:endParaRPr lang="en-US" dirty="0" smtClean="0"/>
          </a:p>
          <a:p>
            <a:pPr>
              <a:buNone/>
            </a:pPr>
            <a:r>
              <a:rPr lang="en-US" dirty="0" smtClean="0"/>
              <a:t>3. Eliminate the dc sources by replacing each dc voltage source with a short circuit and each dc current source with an open circuit.</a:t>
            </a:r>
          </a:p>
          <a:p>
            <a:pPr>
              <a:buNone/>
            </a:pPr>
            <a:endParaRPr lang="en-US" dirty="0" smtClean="0"/>
          </a:p>
          <a:p>
            <a:pPr>
              <a:buNone/>
            </a:pPr>
            <a:r>
              <a:rPr lang="en-US" dirty="0" smtClean="0"/>
              <a:t>4. Replace the BJT with one of its small-signal equivalent circuit models.</a:t>
            </a:r>
          </a:p>
          <a:p>
            <a:pPr>
              <a:buNone/>
            </a:pPr>
            <a:endParaRPr lang="en-US" dirty="0" smtClean="0"/>
          </a:p>
          <a:p>
            <a:pPr>
              <a:buNone/>
            </a:pPr>
            <a:r>
              <a:rPr lang="en-US" dirty="0" smtClean="0"/>
              <a:t>5. Analyze the resulting circuit to determine the required quantities (e.g., voltage gain, input resistance.</a:t>
            </a:r>
            <a:endParaRPr lang="en-US" dirty="0"/>
          </a:p>
        </p:txBody>
      </p:sp>
    </p:spTree>
    <p:extLst>
      <p:ext uri="{BB962C8B-B14F-4D97-AF65-F5344CB8AC3E}">
        <p14:creationId xmlns:p14="http://schemas.microsoft.com/office/powerpoint/2010/main" val="216668205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2"/>
          <p:cNvPicPr>
            <a:picLocks noChangeAspect="1" noChangeArrowheads="1"/>
          </p:cNvPicPr>
          <p:nvPr/>
        </p:nvPicPr>
        <p:blipFill>
          <a:blip r:embed="rId2" cstate="print"/>
          <a:srcRect/>
          <a:stretch>
            <a:fillRect/>
          </a:stretch>
        </p:blipFill>
        <p:spPr bwMode="auto">
          <a:xfrm>
            <a:off x="1752600" y="304800"/>
            <a:ext cx="6490734" cy="3505200"/>
          </a:xfrm>
          <a:prstGeom prst="rect">
            <a:avLst/>
          </a:prstGeom>
          <a:noFill/>
          <a:ln w="9525">
            <a:noFill/>
            <a:miter lim="800000"/>
            <a:headEnd/>
            <a:tailEnd/>
          </a:ln>
        </p:spPr>
      </p:pic>
      <p:sp>
        <p:nvSpPr>
          <p:cNvPr id="5" name="TextBox 4"/>
          <p:cNvSpPr txBox="1"/>
          <p:nvPr/>
        </p:nvSpPr>
        <p:spPr>
          <a:xfrm>
            <a:off x="2514600" y="152400"/>
            <a:ext cx="5562600" cy="369332"/>
          </a:xfrm>
          <a:prstGeom prst="rect">
            <a:avLst/>
          </a:prstGeom>
          <a:noFill/>
        </p:spPr>
        <p:txBody>
          <a:bodyPr wrap="square" rtlCol="0">
            <a:spAutoFit/>
          </a:bodyPr>
          <a:lstStyle/>
          <a:p>
            <a:r>
              <a:rPr lang="en-US" dirty="0"/>
              <a:t>For DC analysis the signal source is removed</a:t>
            </a:r>
          </a:p>
        </p:txBody>
      </p:sp>
      <p:pic>
        <p:nvPicPr>
          <p:cNvPr id="140291" name="Picture 3"/>
          <p:cNvPicPr>
            <a:picLocks noChangeAspect="1" noChangeArrowheads="1"/>
          </p:cNvPicPr>
          <p:nvPr/>
        </p:nvPicPr>
        <p:blipFill>
          <a:blip r:embed="rId3" cstate="print"/>
          <a:srcRect/>
          <a:stretch>
            <a:fillRect/>
          </a:stretch>
        </p:blipFill>
        <p:spPr bwMode="auto">
          <a:xfrm>
            <a:off x="3276600" y="3505200"/>
            <a:ext cx="3733800" cy="3288092"/>
          </a:xfrm>
          <a:prstGeom prst="rect">
            <a:avLst/>
          </a:prstGeom>
          <a:noFill/>
          <a:ln w="9525">
            <a:noFill/>
            <a:miter lim="800000"/>
            <a:headEnd/>
            <a:tailEnd/>
          </a:ln>
        </p:spPr>
      </p:pic>
    </p:spTree>
    <p:extLst>
      <p:ext uri="{BB962C8B-B14F-4D97-AF65-F5344CB8AC3E}">
        <p14:creationId xmlns:p14="http://schemas.microsoft.com/office/powerpoint/2010/main" val="13304548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cstate="print"/>
          <a:srcRect/>
          <a:stretch>
            <a:fillRect/>
          </a:stretch>
        </p:blipFill>
        <p:spPr bwMode="auto">
          <a:xfrm>
            <a:off x="1720151" y="609600"/>
            <a:ext cx="8947849" cy="5638800"/>
          </a:xfrm>
          <a:prstGeom prst="rect">
            <a:avLst/>
          </a:prstGeom>
          <a:noFill/>
          <a:ln w="9525">
            <a:noFill/>
            <a:miter lim="800000"/>
            <a:headEnd/>
            <a:tailEnd/>
          </a:ln>
        </p:spPr>
      </p:pic>
    </p:spTree>
    <p:extLst>
      <p:ext uri="{BB962C8B-B14F-4D97-AF65-F5344CB8AC3E}">
        <p14:creationId xmlns:p14="http://schemas.microsoft.com/office/powerpoint/2010/main" val="42059845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715962"/>
          </a:xfrm>
        </p:spPr>
        <p:txBody>
          <a:bodyPr>
            <a:normAutofit/>
          </a:bodyPr>
          <a:lstStyle/>
          <a:p>
            <a:r>
              <a:rPr lang="en-US" b="1" u="sng" dirty="0" err="1" smtClean="0"/>
              <a:t>Transconductance</a:t>
            </a:r>
            <a:endParaRPr lang="en-US" b="1" u="sng" dirty="0"/>
          </a:p>
        </p:txBody>
      </p:sp>
      <p:sp>
        <p:nvSpPr>
          <p:cNvPr id="4" name="TextBox 3"/>
          <p:cNvSpPr txBox="1"/>
          <p:nvPr/>
        </p:nvSpPr>
        <p:spPr>
          <a:xfrm>
            <a:off x="1752600" y="838201"/>
            <a:ext cx="8686800" cy="646331"/>
          </a:xfrm>
          <a:prstGeom prst="rect">
            <a:avLst/>
          </a:prstGeom>
          <a:noFill/>
        </p:spPr>
        <p:txBody>
          <a:bodyPr wrap="square" rtlCol="0">
            <a:spAutoFit/>
          </a:bodyPr>
          <a:lstStyle/>
          <a:p>
            <a:r>
              <a:rPr lang="en-US" b="1" dirty="0"/>
              <a:t>Our study so far shows that the bipolar transistor acts as a voltage-dependent current source, when operating in the forward active region</a:t>
            </a:r>
          </a:p>
        </p:txBody>
      </p:sp>
      <p:sp>
        <p:nvSpPr>
          <p:cNvPr id="5" name="TextBox 4"/>
          <p:cNvSpPr txBox="1"/>
          <p:nvPr/>
        </p:nvSpPr>
        <p:spPr>
          <a:xfrm>
            <a:off x="1828800" y="1752601"/>
            <a:ext cx="8458200" cy="646331"/>
          </a:xfrm>
          <a:prstGeom prst="rect">
            <a:avLst/>
          </a:prstGeom>
          <a:noFill/>
        </p:spPr>
        <p:txBody>
          <a:bodyPr wrap="square" rtlCol="0">
            <a:spAutoFit/>
          </a:bodyPr>
          <a:lstStyle/>
          <a:p>
            <a:r>
              <a:rPr lang="en-US" b="1" dirty="0"/>
              <a:t>But how we can quantify the performance of such a device, that is the measure of the goodness of a voltage dependent current source</a:t>
            </a:r>
          </a:p>
        </p:txBody>
      </p:sp>
      <p:sp>
        <p:nvSpPr>
          <p:cNvPr id="6" name="TextBox 5"/>
          <p:cNvSpPr txBox="1"/>
          <p:nvPr/>
        </p:nvSpPr>
        <p:spPr>
          <a:xfrm>
            <a:off x="1828800" y="2630270"/>
            <a:ext cx="8534400" cy="646331"/>
          </a:xfrm>
          <a:prstGeom prst="rect">
            <a:avLst/>
          </a:prstGeom>
          <a:noFill/>
        </p:spPr>
        <p:txBody>
          <a:bodyPr wrap="square" rtlCol="0">
            <a:spAutoFit/>
          </a:bodyPr>
          <a:lstStyle/>
          <a:p>
            <a:r>
              <a:rPr lang="en-US" b="1" dirty="0"/>
              <a:t>Recalling the first lecture, the device becomes stronger as K increases, because as K is increased , results in larger output current thus larger output voltage</a:t>
            </a:r>
          </a:p>
        </p:txBody>
      </p:sp>
      <p:sp>
        <p:nvSpPr>
          <p:cNvPr id="7" name="TextBox 6"/>
          <p:cNvSpPr txBox="1"/>
          <p:nvPr/>
        </p:nvSpPr>
        <p:spPr>
          <a:xfrm>
            <a:off x="1905000" y="3593068"/>
            <a:ext cx="8153400" cy="369332"/>
          </a:xfrm>
          <a:prstGeom prst="rect">
            <a:avLst/>
          </a:prstGeom>
          <a:noFill/>
        </p:spPr>
        <p:txBody>
          <a:bodyPr wrap="square" rtlCol="0">
            <a:spAutoFit/>
          </a:bodyPr>
          <a:lstStyle/>
          <a:p>
            <a:r>
              <a:rPr lang="en-US" b="1" dirty="0"/>
              <a:t>So we concentrate on the voltage –to-current conversion property of the transistor</a:t>
            </a:r>
          </a:p>
        </p:txBody>
      </p:sp>
      <p:sp>
        <p:nvSpPr>
          <p:cNvPr id="8" name="TextBox 7"/>
          <p:cNvSpPr txBox="1"/>
          <p:nvPr/>
        </p:nvSpPr>
        <p:spPr>
          <a:xfrm>
            <a:off x="1981200" y="4230470"/>
            <a:ext cx="7848600" cy="646331"/>
          </a:xfrm>
          <a:prstGeom prst="rect">
            <a:avLst/>
          </a:prstGeom>
          <a:noFill/>
        </p:spPr>
        <p:txBody>
          <a:bodyPr wrap="square" rtlCol="0">
            <a:spAutoFit/>
          </a:bodyPr>
          <a:lstStyle/>
          <a:p>
            <a:r>
              <a:rPr lang="en-US" b="1" dirty="0"/>
              <a:t>If a signal changes the base-emitter voltage of a transistor by a small amount, how much change is produced in the collector current </a:t>
            </a:r>
          </a:p>
        </p:txBody>
      </p:sp>
      <p:sp>
        <p:nvSpPr>
          <p:cNvPr id="9" name="TextBox 8"/>
          <p:cNvSpPr txBox="1"/>
          <p:nvPr/>
        </p:nvSpPr>
        <p:spPr>
          <a:xfrm>
            <a:off x="1905000" y="5269468"/>
            <a:ext cx="5867400" cy="369332"/>
          </a:xfrm>
          <a:prstGeom prst="rect">
            <a:avLst/>
          </a:prstGeom>
          <a:noFill/>
        </p:spPr>
        <p:txBody>
          <a:bodyPr wrap="square" rtlCol="0">
            <a:spAutoFit/>
          </a:bodyPr>
          <a:lstStyle/>
          <a:p>
            <a:r>
              <a:rPr lang="en-US" b="1" dirty="0"/>
              <a:t>The strength of the device can be represented by ∆</a:t>
            </a:r>
            <a:r>
              <a:rPr lang="en-US" b="1" dirty="0" err="1"/>
              <a:t>Ic</a:t>
            </a:r>
            <a:r>
              <a:rPr lang="en-US" b="1" dirty="0"/>
              <a:t>/ ∆</a:t>
            </a:r>
            <a:r>
              <a:rPr lang="en-US" b="1" dirty="0" err="1"/>
              <a:t>Vbe</a:t>
            </a:r>
            <a:r>
              <a:rPr lang="en-US" b="1" dirty="0"/>
              <a:t> </a:t>
            </a:r>
          </a:p>
        </p:txBody>
      </p:sp>
      <p:sp>
        <p:nvSpPr>
          <p:cNvPr id="10" name="TextBox 9"/>
          <p:cNvSpPr txBox="1"/>
          <p:nvPr/>
        </p:nvSpPr>
        <p:spPr>
          <a:xfrm>
            <a:off x="1905000" y="5906870"/>
            <a:ext cx="8458200" cy="646331"/>
          </a:xfrm>
          <a:prstGeom prst="rect">
            <a:avLst/>
          </a:prstGeom>
          <a:noFill/>
        </p:spPr>
        <p:txBody>
          <a:bodyPr wrap="square" rtlCol="0">
            <a:spAutoFit/>
          </a:bodyPr>
          <a:lstStyle/>
          <a:p>
            <a:r>
              <a:rPr lang="en-US" b="1" dirty="0"/>
              <a:t>The ratio ∆</a:t>
            </a:r>
            <a:r>
              <a:rPr lang="en-US" b="1" dirty="0" err="1"/>
              <a:t>Ic</a:t>
            </a:r>
            <a:r>
              <a:rPr lang="en-US" b="1" dirty="0"/>
              <a:t>/ ∆</a:t>
            </a:r>
            <a:r>
              <a:rPr lang="en-US" b="1" dirty="0" err="1"/>
              <a:t>Vbe</a:t>
            </a:r>
            <a:r>
              <a:rPr lang="en-US" b="1" dirty="0"/>
              <a:t> approaches </a:t>
            </a:r>
            <a:r>
              <a:rPr lang="en-US" b="1" dirty="0" err="1"/>
              <a:t>dIc</a:t>
            </a:r>
            <a:r>
              <a:rPr lang="en-US" b="1" dirty="0"/>
              <a:t>/</a:t>
            </a:r>
            <a:r>
              <a:rPr lang="en-US" b="1" dirty="0" err="1"/>
              <a:t>dVbe</a:t>
            </a:r>
            <a:r>
              <a:rPr lang="en-US" b="1" dirty="0"/>
              <a:t> for very small changes in the limit, is called the “ </a:t>
            </a:r>
            <a:r>
              <a:rPr lang="en-US" b="1" dirty="0" err="1"/>
              <a:t>Transconductance</a:t>
            </a:r>
            <a:r>
              <a:rPr lang="en-US" b="1" dirty="0"/>
              <a:t> , gm </a:t>
            </a:r>
          </a:p>
        </p:txBody>
      </p:sp>
    </p:spTree>
    <p:extLst>
      <p:ext uri="{BB962C8B-B14F-4D97-AF65-F5344CB8AC3E}">
        <p14:creationId xmlns:p14="http://schemas.microsoft.com/office/powerpoint/2010/main" val="7965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3" cstate="print"/>
          <a:srcRect t="63889"/>
          <a:stretch>
            <a:fillRect/>
          </a:stretch>
        </p:blipFill>
        <p:spPr bwMode="auto">
          <a:xfrm>
            <a:off x="7799592" y="228600"/>
            <a:ext cx="2868408" cy="990600"/>
          </a:xfrm>
          <a:prstGeom prst="rect">
            <a:avLst/>
          </a:prstGeom>
          <a:noFill/>
          <a:ln w="9525">
            <a:noFill/>
            <a:miter lim="800000"/>
            <a:headEnd/>
            <a:tailEnd/>
          </a:ln>
        </p:spPr>
      </p:pic>
      <p:pic>
        <p:nvPicPr>
          <p:cNvPr id="22531" name="Picture 3"/>
          <p:cNvPicPr>
            <a:picLocks noChangeAspect="1" noChangeArrowheads="1"/>
          </p:cNvPicPr>
          <p:nvPr/>
        </p:nvPicPr>
        <p:blipFill>
          <a:blip r:embed="rId4" cstate="print"/>
          <a:srcRect l="35436" t="40336" r="33423"/>
          <a:stretch>
            <a:fillRect/>
          </a:stretch>
        </p:blipFill>
        <p:spPr bwMode="auto">
          <a:xfrm>
            <a:off x="4343400" y="4416972"/>
            <a:ext cx="3614670" cy="221242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t="38889" b="30555"/>
          <a:stretch>
            <a:fillRect/>
          </a:stretch>
        </p:blipFill>
        <p:spPr bwMode="auto">
          <a:xfrm>
            <a:off x="4876800" y="304800"/>
            <a:ext cx="2868408" cy="838200"/>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b="61111"/>
          <a:stretch>
            <a:fillRect/>
          </a:stretch>
        </p:blipFill>
        <p:spPr bwMode="auto">
          <a:xfrm>
            <a:off x="2057400" y="76200"/>
            <a:ext cx="2868408" cy="1066800"/>
          </a:xfrm>
          <a:prstGeom prst="rect">
            <a:avLst/>
          </a:prstGeom>
          <a:noFill/>
          <a:ln w="9525">
            <a:noFill/>
            <a:miter lim="800000"/>
            <a:headEnd/>
            <a:tailEnd/>
          </a:ln>
        </p:spPr>
      </p:pic>
      <p:sp>
        <p:nvSpPr>
          <p:cNvPr id="8" name="TextBox 7"/>
          <p:cNvSpPr txBox="1"/>
          <p:nvPr/>
        </p:nvSpPr>
        <p:spPr>
          <a:xfrm>
            <a:off x="1752600" y="1295400"/>
            <a:ext cx="8686800" cy="1569660"/>
          </a:xfrm>
          <a:prstGeom prst="rect">
            <a:avLst/>
          </a:prstGeom>
          <a:noFill/>
        </p:spPr>
        <p:txBody>
          <a:bodyPr wrap="square" rtlCol="0">
            <a:spAutoFit/>
          </a:bodyPr>
          <a:lstStyle/>
          <a:p>
            <a:r>
              <a:rPr lang="en-US" sz="2400" b="1" dirty="0"/>
              <a:t>The above equation reveals that as </a:t>
            </a:r>
            <a:r>
              <a:rPr lang="en-US" sz="2400" b="1" dirty="0" err="1"/>
              <a:t>Ic</a:t>
            </a:r>
            <a:r>
              <a:rPr lang="en-US" sz="2400" b="1" dirty="0"/>
              <a:t> increase, the transistor becomes a better amplifying device by producing larger collector excursions in response to a given signal level applied between the base and emitter  </a:t>
            </a:r>
          </a:p>
        </p:txBody>
      </p:sp>
      <p:grpSp>
        <p:nvGrpSpPr>
          <p:cNvPr id="2" name="Group 11"/>
          <p:cNvGrpSpPr/>
          <p:nvPr/>
        </p:nvGrpSpPr>
        <p:grpSpPr>
          <a:xfrm>
            <a:off x="1752600" y="3048001"/>
            <a:ext cx="8763000" cy="461665"/>
            <a:chOff x="228600" y="3048000"/>
            <a:chExt cx="8763000" cy="461665"/>
          </a:xfrm>
        </p:grpSpPr>
        <p:sp>
          <p:nvSpPr>
            <p:cNvPr id="9" name="TextBox 8"/>
            <p:cNvSpPr txBox="1"/>
            <p:nvPr/>
          </p:nvSpPr>
          <p:spPr>
            <a:xfrm>
              <a:off x="228600" y="3048000"/>
              <a:ext cx="8763000" cy="461665"/>
            </a:xfrm>
            <a:prstGeom prst="rect">
              <a:avLst/>
            </a:prstGeom>
            <a:noFill/>
          </p:spPr>
          <p:txBody>
            <a:bodyPr wrap="square" rtlCol="0">
              <a:spAutoFit/>
            </a:bodyPr>
            <a:lstStyle/>
            <a:p>
              <a:r>
                <a:rPr lang="en-US" sz="2400" b="1" dirty="0"/>
                <a:t>The </a:t>
              </a:r>
              <a:r>
                <a:rPr lang="en-US" sz="2400" b="1" dirty="0" err="1"/>
                <a:t>transconductance</a:t>
              </a:r>
              <a:r>
                <a:rPr lang="en-US" sz="2400" b="1" dirty="0"/>
                <a:t> may be expressed in           or “</a:t>
              </a:r>
              <a:r>
                <a:rPr lang="en-US" sz="2400" b="1" dirty="0" err="1"/>
                <a:t>siemens</a:t>
              </a:r>
              <a:r>
                <a:rPr lang="en-US" sz="2400" b="1" dirty="0"/>
                <a:t>”    S.   </a:t>
              </a:r>
            </a:p>
          </p:txBody>
        </p:sp>
        <p:graphicFrame>
          <p:nvGraphicFramePr>
            <p:cNvPr id="10" name="Object 9"/>
            <p:cNvGraphicFramePr>
              <a:graphicFrameLocks noChangeAspect="1"/>
            </p:cNvGraphicFramePr>
            <p:nvPr/>
          </p:nvGraphicFramePr>
          <p:xfrm>
            <a:off x="5867400" y="3048000"/>
            <a:ext cx="457200" cy="342900"/>
          </p:xfrm>
          <a:graphic>
            <a:graphicData uri="http://schemas.openxmlformats.org/presentationml/2006/ole">
              <mc:AlternateContent xmlns:mc="http://schemas.openxmlformats.org/markup-compatibility/2006">
                <mc:Choice xmlns:v="urn:schemas-microsoft-com:vml" Requires="v">
                  <p:oleObj spid="_x0000_s31767" name="Equation" r:id="rId5" imgW="253800" imgH="190440" progId="Equation.3">
                    <p:embed/>
                  </p:oleObj>
                </mc:Choice>
                <mc:Fallback>
                  <p:oleObj name="Equation" r:id="rId5" imgW="25380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3048000"/>
                          <a:ext cx="4572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1" name="TextBox 10"/>
          <p:cNvSpPr txBox="1"/>
          <p:nvPr/>
        </p:nvSpPr>
        <p:spPr>
          <a:xfrm>
            <a:off x="1752600" y="3733801"/>
            <a:ext cx="7924800" cy="461665"/>
          </a:xfrm>
          <a:prstGeom prst="rect">
            <a:avLst/>
          </a:prstGeom>
          <a:noFill/>
        </p:spPr>
        <p:txBody>
          <a:bodyPr wrap="square" rtlCol="0">
            <a:spAutoFit/>
          </a:bodyPr>
          <a:lstStyle/>
          <a:p>
            <a:r>
              <a:rPr lang="en-US" sz="2400" b="1" dirty="0"/>
              <a:t>For example if </a:t>
            </a:r>
            <a:r>
              <a:rPr lang="en-US" sz="2400" b="1" dirty="0" err="1"/>
              <a:t>Ic</a:t>
            </a:r>
            <a:r>
              <a:rPr lang="en-US" sz="2400" b="1" dirty="0"/>
              <a:t> =1 </a:t>
            </a:r>
            <a:r>
              <a:rPr lang="en-US" sz="2400" b="1" dirty="0" err="1"/>
              <a:t>mA</a:t>
            </a:r>
            <a:r>
              <a:rPr lang="en-US" sz="2400" b="1" dirty="0"/>
              <a:t>, then with </a:t>
            </a:r>
            <a:r>
              <a:rPr lang="en-US" sz="2400" b="1" dirty="0" err="1"/>
              <a:t>Vt</a:t>
            </a:r>
            <a:r>
              <a:rPr lang="en-US" sz="2400" b="1" dirty="0"/>
              <a:t> =26 </a:t>
            </a:r>
            <a:r>
              <a:rPr lang="en-US" sz="2400" b="1" dirty="0" err="1"/>
              <a:t>mv</a:t>
            </a:r>
            <a:r>
              <a:rPr lang="en-US" sz="2400" b="1" dirty="0"/>
              <a:t> , we have </a:t>
            </a:r>
          </a:p>
        </p:txBody>
      </p:sp>
    </p:spTree>
    <p:extLst>
      <p:ext uri="{BB962C8B-B14F-4D97-AF65-F5344CB8AC3E}">
        <p14:creationId xmlns:p14="http://schemas.microsoft.com/office/powerpoint/2010/main" val="87745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530"/>
                                        </p:tgtEl>
                                        <p:attrNameLst>
                                          <p:attrName>style.visibility</p:attrName>
                                        </p:attrNameLst>
                                      </p:cBhvr>
                                      <p:to>
                                        <p:strVal val="visible"/>
                                      </p:to>
                                    </p:set>
                                    <p:animEffect transition="in" filter="wipe(down)">
                                      <p:cBhvr>
                                        <p:cTn id="17" dur="500"/>
                                        <p:tgtEl>
                                          <p:spTgt spid="225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up)">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22531"/>
                                        </p:tgtEl>
                                        <p:attrNameLst>
                                          <p:attrName>style.visibility</p:attrName>
                                        </p:attrNameLst>
                                      </p:cBhvr>
                                      <p:to>
                                        <p:strVal val="visible"/>
                                      </p:to>
                                    </p:set>
                                    <p:animEffect transition="in" filter="checkerboard(across)">
                                      <p:cBhvr>
                                        <p:cTn id="37" dur="5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578100" y="1"/>
            <a:ext cx="6870700" cy="889939"/>
          </a:xfrm>
        </p:spPr>
        <p:txBody>
          <a:bodyPr/>
          <a:lstStyle/>
          <a:p>
            <a:r>
              <a:rPr lang="en-US" altLang="zh-TW" b="1" u="sng" dirty="0"/>
              <a:t>DC Analysis of BJTs</a:t>
            </a:r>
          </a:p>
        </p:txBody>
      </p:sp>
      <p:sp>
        <p:nvSpPr>
          <p:cNvPr id="54275" name="Rectangle 3"/>
          <p:cNvSpPr>
            <a:spLocks noGrp="1" noChangeArrowheads="1"/>
          </p:cNvSpPr>
          <p:nvPr>
            <p:ph type="body" idx="1"/>
          </p:nvPr>
        </p:nvSpPr>
        <p:spPr>
          <a:xfrm>
            <a:off x="1752600" y="3200400"/>
            <a:ext cx="7696200" cy="3657600"/>
          </a:xfrm>
        </p:spPr>
        <p:txBody>
          <a:bodyPr>
            <a:normAutofit/>
          </a:bodyPr>
          <a:lstStyle/>
          <a:p>
            <a:r>
              <a:rPr lang="en-US" altLang="zh-TW" dirty="0"/>
              <a:t>Transistor Currents:</a:t>
            </a:r>
          </a:p>
          <a:p>
            <a:pPr algn="ctr">
              <a:buFontTx/>
              <a:buNone/>
            </a:pPr>
            <a:r>
              <a:rPr lang="en-US" altLang="zh-TW" dirty="0"/>
              <a:t>I</a:t>
            </a:r>
            <a:r>
              <a:rPr lang="en-US" altLang="zh-TW" baseline="-25000" dirty="0"/>
              <a:t>E</a:t>
            </a:r>
            <a:r>
              <a:rPr lang="en-US" altLang="zh-TW" dirty="0"/>
              <a:t> = I</a:t>
            </a:r>
            <a:r>
              <a:rPr lang="en-US" altLang="zh-TW" baseline="-25000" dirty="0"/>
              <a:t>C</a:t>
            </a:r>
            <a:r>
              <a:rPr lang="en-US" altLang="zh-TW" dirty="0"/>
              <a:t> + I</a:t>
            </a:r>
            <a:r>
              <a:rPr lang="en-US" altLang="zh-TW" baseline="-25000" dirty="0"/>
              <a:t>B</a:t>
            </a:r>
            <a:endParaRPr lang="en-US" altLang="zh-TW" dirty="0"/>
          </a:p>
          <a:p>
            <a:r>
              <a:rPr lang="en-US" altLang="zh-TW" b="1" dirty="0"/>
              <a:t>alpha</a:t>
            </a:r>
            <a:r>
              <a:rPr lang="en-US" altLang="zh-TW" dirty="0"/>
              <a:t> (</a:t>
            </a:r>
            <a:r>
              <a:rPr lang="en-US" altLang="zh-TW" dirty="0">
                <a:sym typeface="Symbol" pitchFamily="18" charset="2"/>
              </a:rPr>
              <a:t></a:t>
            </a:r>
            <a:r>
              <a:rPr lang="en-US" altLang="zh-TW" baseline="-25000" dirty="0">
                <a:sym typeface="Symbol" pitchFamily="18" charset="2"/>
              </a:rPr>
              <a:t>DC</a:t>
            </a:r>
            <a:r>
              <a:rPr lang="en-US" altLang="zh-TW" dirty="0">
                <a:sym typeface="Symbol" pitchFamily="18" charset="2"/>
              </a:rPr>
              <a:t>)</a:t>
            </a:r>
          </a:p>
          <a:p>
            <a:pPr algn="ctr">
              <a:buFontTx/>
              <a:buNone/>
            </a:pPr>
            <a:r>
              <a:rPr lang="en-US" altLang="zh-TW" dirty="0"/>
              <a:t>I</a:t>
            </a:r>
            <a:r>
              <a:rPr lang="en-US" altLang="zh-TW" baseline="-25000" dirty="0"/>
              <a:t>C</a:t>
            </a:r>
            <a:r>
              <a:rPr lang="en-US" altLang="zh-TW" dirty="0"/>
              <a:t> = </a:t>
            </a:r>
            <a:r>
              <a:rPr lang="en-US" altLang="zh-TW" dirty="0">
                <a:sym typeface="Symbol" pitchFamily="18" charset="2"/>
              </a:rPr>
              <a:t></a:t>
            </a:r>
            <a:r>
              <a:rPr lang="en-US" altLang="zh-TW" baseline="-25000" dirty="0">
                <a:sym typeface="Symbol" pitchFamily="18" charset="2"/>
              </a:rPr>
              <a:t>DC</a:t>
            </a:r>
            <a:r>
              <a:rPr lang="en-US" altLang="zh-TW" dirty="0">
                <a:sym typeface="Symbol" pitchFamily="18" charset="2"/>
              </a:rPr>
              <a:t>I</a:t>
            </a:r>
            <a:r>
              <a:rPr lang="en-US" altLang="zh-TW" baseline="-25000" dirty="0">
                <a:sym typeface="Symbol" pitchFamily="18" charset="2"/>
              </a:rPr>
              <a:t>E</a:t>
            </a:r>
            <a:endParaRPr lang="en-US" altLang="zh-TW" dirty="0">
              <a:sym typeface="Symbol" pitchFamily="18" charset="2"/>
            </a:endParaRPr>
          </a:p>
          <a:p>
            <a:r>
              <a:rPr lang="en-US" altLang="zh-TW" b="1" dirty="0">
                <a:sym typeface="Symbol" pitchFamily="18" charset="2"/>
              </a:rPr>
              <a:t>beta</a:t>
            </a:r>
            <a:r>
              <a:rPr lang="en-US" altLang="zh-TW" dirty="0">
                <a:sym typeface="Symbol" pitchFamily="18" charset="2"/>
              </a:rPr>
              <a:t> (</a:t>
            </a:r>
            <a:r>
              <a:rPr lang="en-US" altLang="zh-TW" baseline="-25000" dirty="0">
                <a:sym typeface="Symbol" pitchFamily="18" charset="2"/>
              </a:rPr>
              <a:t>DC</a:t>
            </a:r>
            <a:r>
              <a:rPr lang="en-US" altLang="zh-TW" dirty="0">
                <a:sym typeface="Symbol" pitchFamily="18" charset="2"/>
              </a:rPr>
              <a:t>)</a:t>
            </a:r>
          </a:p>
          <a:p>
            <a:pPr algn="ctr">
              <a:buFontTx/>
              <a:buNone/>
            </a:pPr>
            <a:r>
              <a:rPr lang="en-US" altLang="zh-TW" dirty="0">
                <a:sym typeface="Symbol" pitchFamily="18" charset="2"/>
              </a:rPr>
              <a:t>I</a:t>
            </a:r>
            <a:r>
              <a:rPr lang="en-US" altLang="zh-TW" baseline="-25000" dirty="0">
                <a:sym typeface="Symbol" pitchFamily="18" charset="2"/>
              </a:rPr>
              <a:t>C</a:t>
            </a:r>
            <a:r>
              <a:rPr lang="en-US" altLang="zh-TW" dirty="0">
                <a:sym typeface="Symbol" pitchFamily="18" charset="2"/>
              </a:rPr>
              <a:t> = </a:t>
            </a:r>
            <a:r>
              <a:rPr lang="en-US" altLang="zh-TW" baseline="-25000" dirty="0">
                <a:sym typeface="Symbol" pitchFamily="18" charset="2"/>
              </a:rPr>
              <a:t>DC</a:t>
            </a:r>
            <a:r>
              <a:rPr lang="en-US" altLang="zh-TW" dirty="0">
                <a:sym typeface="Symbol" pitchFamily="18" charset="2"/>
              </a:rPr>
              <a:t>I</a:t>
            </a:r>
            <a:r>
              <a:rPr lang="en-US" altLang="zh-TW" baseline="-25000" dirty="0">
                <a:sym typeface="Symbol" pitchFamily="18" charset="2"/>
              </a:rPr>
              <a:t>B</a:t>
            </a:r>
            <a:endParaRPr lang="en-US" altLang="zh-TW" dirty="0">
              <a:sym typeface="Symbol" pitchFamily="18" charset="2"/>
            </a:endParaRPr>
          </a:p>
          <a:p>
            <a:pPr lvl="1"/>
            <a:r>
              <a:rPr lang="en-US" altLang="zh-TW" dirty="0">
                <a:sym typeface="Symbol" pitchFamily="18" charset="2"/>
              </a:rPr>
              <a:t></a:t>
            </a:r>
            <a:r>
              <a:rPr lang="en-US" altLang="zh-TW" baseline="-25000" dirty="0">
                <a:sym typeface="Symbol" pitchFamily="18" charset="2"/>
              </a:rPr>
              <a:t>DC</a:t>
            </a:r>
            <a:r>
              <a:rPr lang="en-US" altLang="zh-TW" dirty="0">
                <a:sym typeface="Symbol" pitchFamily="18" charset="2"/>
              </a:rPr>
              <a:t> typically has a value between 20 and 200</a:t>
            </a:r>
            <a:endParaRPr lang="en-US" altLang="zh-TW" dirty="0"/>
          </a:p>
        </p:txBody>
      </p:sp>
      <p:pic>
        <p:nvPicPr>
          <p:cNvPr id="4" name="Picture 2"/>
          <p:cNvPicPr>
            <a:picLocks noChangeAspect="1" noChangeArrowheads="1"/>
          </p:cNvPicPr>
          <p:nvPr/>
        </p:nvPicPr>
        <p:blipFill rotWithShape="1">
          <a:blip r:embed="rId3" cstate="print"/>
          <a:srcRect l="13402" t="52055" r="3093" b="5480"/>
          <a:stretch/>
        </p:blipFill>
        <p:spPr bwMode="auto">
          <a:xfrm>
            <a:off x="4114800" y="889941"/>
            <a:ext cx="5638800" cy="2158059"/>
          </a:xfrm>
          <a:prstGeom prst="rect">
            <a:avLst/>
          </a:prstGeom>
          <a:noFill/>
          <a:ln w="9525">
            <a:noFill/>
            <a:miter lim="800000"/>
            <a:headEnd/>
            <a:tailEnd/>
          </a:ln>
        </p:spPr>
      </p:pic>
      <p:pic>
        <p:nvPicPr>
          <p:cNvPr id="5" name="Picture 4" descr="se06F03"/>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30000" contrast="71000"/>
                    </a14:imgEffect>
                  </a14:imgLayer>
                </a14:imgProps>
              </a:ext>
              <a:ext uri="{28A0092B-C50C-407E-A947-70E740481C1C}">
                <a14:useLocalDpi xmlns:a14="http://schemas.microsoft.com/office/drawing/2010/main" val="0"/>
              </a:ext>
            </a:extLst>
          </a:blip>
          <a:srcRect/>
          <a:stretch>
            <a:fillRect/>
          </a:stretch>
        </p:blipFill>
        <p:spPr bwMode="auto">
          <a:xfrm>
            <a:off x="2758442" y="152400"/>
            <a:ext cx="6842759"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718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3" cstate="print"/>
          <a:srcRect/>
          <a:stretch>
            <a:fillRect/>
          </a:stretch>
        </p:blipFill>
        <p:spPr bwMode="auto">
          <a:xfrm>
            <a:off x="2667000" y="1"/>
            <a:ext cx="6858000" cy="4934139"/>
          </a:xfrm>
          <a:prstGeom prst="rect">
            <a:avLst/>
          </a:prstGeom>
          <a:noFill/>
          <a:ln w="9525">
            <a:noFill/>
            <a:miter lim="800000"/>
            <a:headEnd/>
            <a:tailEnd/>
          </a:ln>
        </p:spPr>
      </p:pic>
      <p:sp>
        <p:nvSpPr>
          <p:cNvPr id="5" name="TextBox 4"/>
          <p:cNvSpPr txBox="1"/>
          <p:nvPr/>
        </p:nvSpPr>
        <p:spPr>
          <a:xfrm>
            <a:off x="1524000" y="5181601"/>
            <a:ext cx="8991600" cy="1384995"/>
          </a:xfrm>
          <a:prstGeom prst="rect">
            <a:avLst/>
          </a:prstGeom>
          <a:noFill/>
        </p:spPr>
        <p:txBody>
          <a:bodyPr wrap="square" rtlCol="0">
            <a:spAutoFit/>
          </a:bodyPr>
          <a:lstStyle/>
          <a:p>
            <a:r>
              <a:rPr lang="en-US" sz="2800" dirty="0"/>
              <a:t>If           experiences a small perturbation   ± ∆ V  around                                   then the collector current displays a change of             × ∆ V        around </a:t>
            </a:r>
          </a:p>
        </p:txBody>
      </p:sp>
      <p:graphicFrame>
        <p:nvGraphicFramePr>
          <p:cNvPr id="6" name="Object 5"/>
          <p:cNvGraphicFramePr>
            <a:graphicFrameLocks noChangeAspect="1"/>
          </p:cNvGraphicFramePr>
          <p:nvPr/>
        </p:nvGraphicFramePr>
        <p:xfrm>
          <a:off x="8686801" y="5638800"/>
          <a:ext cx="582083" cy="419100"/>
        </p:xfrm>
        <a:graphic>
          <a:graphicData uri="http://schemas.openxmlformats.org/presentationml/2006/ole">
            <mc:AlternateContent xmlns:mc="http://schemas.openxmlformats.org/markup-compatibility/2006">
              <mc:Choice xmlns:v="urn:schemas-microsoft-com:vml" Requires="v">
                <p:oleObj spid="_x0000_s32854" name="Equation" r:id="rId4" imgW="317160" imgH="228600" progId="Equation.3">
                  <p:embed/>
                </p:oleObj>
              </mc:Choice>
              <mc:Fallback>
                <p:oleObj name="Equation" r:id="rId4" imgW="31716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1" y="5638800"/>
                        <a:ext cx="582083"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2057401" y="5257800"/>
          <a:ext cx="461309" cy="412750"/>
        </p:xfrm>
        <a:graphic>
          <a:graphicData uri="http://schemas.openxmlformats.org/presentationml/2006/ole">
            <mc:AlternateContent xmlns:mc="http://schemas.openxmlformats.org/markup-compatibility/2006">
              <mc:Choice xmlns:v="urn:schemas-microsoft-com:vml" Requires="v">
                <p:oleObj spid="_x0000_s32855" name="Equation" r:id="rId6" imgW="241200" imgH="215640" progId="Equation.3">
                  <p:embed/>
                </p:oleObj>
              </mc:Choice>
              <mc:Fallback>
                <p:oleObj name="Equation" r:id="rId6" imgW="241200" imgH="215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57401" y="5257800"/>
                        <a:ext cx="461309"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2819401" y="6096000"/>
          <a:ext cx="522817" cy="495300"/>
        </p:xfrm>
        <a:graphic>
          <a:graphicData uri="http://schemas.openxmlformats.org/presentationml/2006/ole">
            <mc:AlternateContent xmlns:mc="http://schemas.openxmlformats.org/markup-compatibility/2006">
              <mc:Choice xmlns:v="urn:schemas-microsoft-com:vml" Requires="v">
                <p:oleObj spid="_x0000_s32856" name="Equation" r:id="rId8" imgW="241200" imgH="228600" progId="Equation.3">
                  <p:embed/>
                </p:oleObj>
              </mc:Choice>
              <mc:Fallback>
                <p:oleObj name="Equation" r:id="rId8" imgW="2412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1" y="6096000"/>
                        <a:ext cx="52281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9753600" y="5105400"/>
          <a:ext cx="660400" cy="495300"/>
        </p:xfrm>
        <a:graphic>
          <a:graphicData uri="http://schemas.openxmlformats.org/presentationml/2006/ole">
            <mc:AlternateContent xmlns:mc="http://schemas.openxmlformats.org/markup-compatibility/2006">
              <mc:Choice xmlns:v="urn:schemas-microsoft-com:vml" Requires="v">
                <p:oleObj spid="_x0000_s32857" name="Equation" r:id="rId10" imgW="304560" imgH="228600" progId="Equation.3">
                  <p:embed/>
                </p:oleObj>
              </mc:Choice>
              <mc:Fallback>
                <p:oleObj name="Equation" r:id="rId10" imgW="30456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53600" y="5105400"/>
                        <a:ext cx="660400"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Notched Right Arrow 9">
            <a:hlinkClick r:id="rId12" action="ppaction://hlinksldjump"/>
          </p:cNvPr>
          <p:cNvSpPr/>
          <p:nvPr/>
        </p:nvSpPr>
        <p:spPr>
          <a:xfrm>
            <a:off x="9144000" y="6248400"/>
            <a:ext cx="838200"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73419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cstate="print"/>
          <a:srcRect/>
          <a:stretch>
            <a:fillRect/>
          </a:stretch>
        </p:blipFill>
        <p:spPr bwMode="auto">
          <a:xfrm>
            <a:off x="1828801" y="381001"/>
            <a:ext cx="2505075" cy="2752725"/>
          </a:xfrm>
          <a:prstGeom prst="rect">
            <a:avLst/>
          </a:prstGeom>
          <a:noFill/>
          <a:ln w="9525">
            <a:noFill/>
            <a:miter lim="800000"/>
            <a:headEnd/>
            <a:tailEnd/>
          </a:ln>
        </p:spPr>
      </p:pic>
      <p:pic>
        <p:nvPicPr>
          <p:cNvPr id="151555" name="Picture 3"/>
          <p:cNvPicPr>
            <a:picLocks noChangeAspect="1" noChangeArrowheads="1"/>
          </p:cNvPicPr>
          <p:nvPr/>
        </p:nvPicPr>
        <p:blipFill>
          <a:blip r:embed="rId3" cstate="print"/>
          <a:srcRect/>
          <a:stretch>
            <a:fillRect/>
          </a:stretch>
        </p:blipFill>
        <p:spPr bwMode="auto">
          <a:xfrm>
            <a:off x="7467600" y="228600"/>
            <a:ext cx="2571750" cy="2800350"/>
          </a:xfrm>
          <a:prstGeom prst="rect">
            <a:avLst/>
          </a:prstGeom>
          <a:noFill/>
          <a:ln w="9525">
            <a:noFill/>
            <a:miter lim="800000"/>
            <a:headEnd/>
            <a:tailEnd/>
          </a:ln>
        </p:spPr>
      </p:pic>
      <p:pic>
        <p:nvPicPr>
          <p:cNvPr id="151556" name="Picture 4"/>
          <p:cNvPicPr>
            <a:picLocks noChangeAspect="1" noChangeArrowheads="1"/>
          </p:cNvPicPr>
          <p:nvPr/>
        </p:nvPicPr>
        <p:blipFill>
          <a:blip r:embed="rId4" cstate="print"/>
          <a:srcRect/>
          <a:stretch>
            <a:fillRect/>
          </a:stretch>
        </p:blipFill>
        <p:spPr bwMode="auto">
          <a:xfrm>
            <a:off x="1905001" y="3505201"/>
            <a:ext cx="2714625" cy="2733675"/>
          </a:xfrm>
          <a:prstGeom prst="rect">
            <a:avLst/>
          </a:prstGeom>
          <a:noFill/>
          <a:ln w="9525">
            <a:noFill/>
            <a:miter lim="800000"/>
            <a:headEnd/>
            <a:tailEnd/>
          </a:ln>
        </p:spPr>
      </p:pic>
      <p:pic>
        <p:nvPicPr>
          <p:cNvPr id="151557" name="Picture 5"/>
          <p:cNvPicPr>
            <a:picLocks noChangeAspect="1" noChangeArrowheads="1"/>
          </p:cNvPicPr>
          <p:nvPr/>
        </p:nvPicPr>
        <p:blipFill>
          <a:blip r:embed="rId5" cstate="print"/>
          <a:srcRect/>
          <a:stretch>
            <a:fillRect/>
          </a:stretch>
        </p:blipFill>
        <p:spPr bwMode="auto">
          <a:xfrm>
            <a:off x="5080552" y="3581400"/>
            <a:ext cx="5274366" cy="2438400"/>
          </a:xfrm>
          <a:prstGeom prst="rect">
            <a:avLst/>
          </a:prstGeom>
          <a:noFill/>
          <a:ln w="9525">
            <a:noFill/>
            <a:miter lim="800000"/>
            <a:headEnd/>
            <a:tailEnd/>
          </a:ln>
        </p:spPr>
      </p:pic>
      <p:sp>
        <p:nvSpPr>
          <p:cNvPr id="7" name="TextBox 6"/>
          <p:cNvSpPr txBox="1"/>
          <p:nvPr/>
        </p:nvSpPr>
        <p:spPr>
          <a:xfrm>
            <a:off x="4572000" y="609600"/>
            <a:ext cx="2514600" cy="923330"/>
          </a:xfrm>
          <a:prstGeom prst="rect">
            <a:avLst/>
          </a:prstGeom>
          <a:solidFill>
            <a:srgbClr val="FFFF00"/>
          </a:solidFill>
        </p:spPr>
        <p:txBody>
          <a:bodyPr wrap="square" rtlCol="0">
            <a:spAutoFit/>
          </a:bodyPr>
          <a:lstStyle/>
          <a:p>
            <a:r>
              <a:rPr lang="en-US" dirty="0"/>
              <a:t>While considering the small signal notice the output is across </a:t>
            </a:r>
            <a:r>
              <a:rPr lang="en-US" dirty="0" err="1"/>
              <a:t>Rc</a:t>
            </a:r>
            <a:r>
              <a:rPr lang="en-US" dirty="0"/>
              <a:t> </a:t>
            </a:r>
          </a:p>
        </p:txBody>
      </p:sp>
    </p:spTree>
    <p:extLst>
      <p:ext uri="{BB962C8B-B14F-4D97-AF65-F5344CB8AC3E}">
        <p14:creationId xmlns:p14="http://schemas.microsoft.com/office/powerpoint/2010/main" val="5542976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Performing small signal analysis directly on the circuit</a:t>
            </a:r>
            <a:endParaRPr lang="en-US" dirty="0"/>
          </a:p>
        </p:txBody>
      </p:sp>
      <p:pic>
        <p:nvPicPr>
          <p:cNvPr id="152578" name="Picture 2"/>
          <p:cNvPicPr>
            <a:picLocks noChangeAspect="1" noChangeArrowheads="1"/>
          </p:cNvPicPr>
          <p:nvPr/>
        </p:nvPicPr>
        <p:blipFill>
          <a:blip r:embed="rId2" cstate="print"/>
          <a:srcRect/>
          <a:stretch>
            <a:fillRect/>
          </a:stretch>
        </p:blipFill>
        <p:spPr bwMode="auto">
          <a:xfrm>
            <a:off x="2438400" y="1662094"/>
            <a:ext cx="7620000" cy="4788046"/>
          </a:xfrm>
          <a:prstGeom prst="rect">
            <a:avLst/>
          </a:prstGeom>
          <a:noFill/>
          <a:ln w="9525">
            <a:noFill/>
            <a:miter lim="800000"/>
            <a:headEnd/>
            <a:tailEnd/>
          </a:ln>
        </p:spPr>
      </p:pic>
    </p:spTree>
    <p:extLst>
      <p:ext uri="{BB962C8B-B14F-4D97-AF65-F5344CB8AC3E}">
        <p14:creationId xmlns:p14="http://schemas.microsoft.com/office/powerpoint/2010/main" val="23816805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448" y="114549"/>
            <a:ext cx="11072751" cy="1059914"/>
          </a:xfrm>
        </p:spPr>
        <p:txBody>
          <a:bodyPr>
            <a:normAutofit/>
          </a:bodyPr>
          <a:lstStyle/>
          <a:p>
            <a:r>
              <a:rPr lang="en-US" dirty="0" smtClean="0"/>
              <a:t>Small signal equivalent model with Early Effect</a:t>
            </a:r>
            <a:endParaRPr lang="en-US" dirty="0"/>
          </a:p>
        </p:txBody>
      </p:sp>
      <p:pic>
        <p:nvPicPr>
          <p:cNvPr id="153602" name="Picture 2"/>
          <p:cNvPicPr>
            <a:picLocks noChangeAspect="1" noChangeArrowheads="1"/>
          </p:cNvPicPr>
          <p:nvPr/>
        </p:nvPicPr>
        <p:blipFill>
          <a:blip r:embed="rId2" cstate="print"/>
          <a:srcRect/>
          <a:stretch>
            <a:fillRect/>
          </a:stretch>
        </p:blipFill>
        <p:spPr bwMode="auto">
          <a:xfrm>
            <a:off x="2417619" y="1329679"/>
            <a:ext cx="6892636" cy="3418600"/>
          </a:xfrm>
          <a:prstGeom prst="rect">
            <a:avLst/>
          </a:prstGeom>
          <a:noFill/>
          <a:ln w="9525">
            <a:noFill/>
            <a:miter lim="800000"/>
            <a:headEnd/>
            <a:tailEnd/>
          </a:ln>
        </p:spPr>
      </p:pic>
      <p:pic>
        <p:nvPicPr>
          <p:cNvPr id="153603" name="Picture 3"/>
          <p:cNvPicPr>
            <a:picLocks noChangeAspect="1" noChangeArrowheads="1"/>
          </p:cNvPicPr>
          <p:nvPr/>
        </p:nvPicPr>
        <p:blipFill>
          <a:blip r:embed="rId3" cstate="print"/>
          <a:srcRect/>
          <a:stretch>
            <a:fillRect/>
          </a:stretch>
        </p:blipFill>
        <p:spPr bwMode="auto">
          <a:xfrm>
            <a:off x="2133600" y="5058712"/>
            <a:ext cx="8063654" cy="1646888"/>
          </a:xfrm>
          <a:prstGeom prst="rect">
            <a:avLst/>
          </a:prstGeom>
          <a:noFill/>
          <a:ln w="9525">
            <a:noFill/>
            <a:miter lim="800000"/>
            <a:headEnd/>
            <a:tailEnd/>
          </a:ln>
        </p:spPr>
      </p:pic>
    </p:spTree>
    <p:extLst>
      <p:ext uri="{BB962C8B-B14F-4D97-AF65-F5344CB8AC3E}">
        <p14:creationId xmlns:p14="http://schemas.microsoft.com/office/powerpoint/2010/main" val="408529637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se06F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414"/>
          <a:stretch/>
        </p:blipFill>
        <p:spPr bwMode="auto">
          <a:xfrm>
            <a:off x="125681" y="28755"/>
            <a:ext cx="4042130" cy="352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cstate="print"/>
          <a:srcRect/>
          <a:stretch>
            <a:fillRect/>
          </a:stretch>
        </p:blipFill>
        <p:spPr bwMode="auto">
          <a:xfrm>
            <a:off x="7528955" y="0"/>
            <a:ext cx="4501738" cy="3238874"/>
          </a:xfrm>
          <a:prstGeom prst="rect">
            <a:avLst/>
          </a:prstGeom>
          <a:noFill/>
          <a:ln w="9525">
            <a:noFill/>
            <a:miter lim="800000"/>
            <a:headEnd/>
            <a:tailEnd/>
          </a:ln>
        </p:spPr>
      </p:pic>
      <p:pic>
        <p:nvPicPr>
          <p:cNvPr id="5" name="Picture 7" descr="se06F33"/>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6000" contrast="80000"/>
                    </a14:imgEffect>
                  </a14:imgLayer>
                </a14:imgProps>
              </a:ext>
              <a:ext uri="{28A0092B-C50C-407E-A947-70E740481C1C}">
                <a14:useLocalDpi xmlns:a14="http://schemas.microsoft.com/office/drawing/2010/main" val="0"/>
              </a:ext>
            </a:extLst>
          </a:blip>
          <a:srcRect l="34500" b="17824"/>
          <a:stretch/>
        </p:blipFill>
        <p:spPr bwMode="auto">
          <a:xfrm>
            <a:off x="7116286" y="3662315"/>
            <a:ext cx="5056907" cy="316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se06F33"/>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6000" contrast="80000"/>
                    </a14:imgEffect>
                  </a14:imgLayer>
                </a14:imgProps>
              </a:ext>
              <a:ext uri="{28A0092B-C50C-407E-A947-70E740481C1C}">
                <a14:useLocalDpi xmlns:a14="http://schemas.microsoft.com/office/drawing/2010/main" val="0"/>
              </a:ext>
            </a:extLst>
          </a:blip>
          <a:srcRect t="36446" r="66130" b="4157"/>
          <a:stretch/>
        </p:blipFill>
        <p:spPr bwMode="auto">
          <a:xfrm>
            <a:off x="918359" y="4335547"/>
            <a:ext cx="1919844" cy="250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TextBox 6"/>
              <p:cNvSpPr txBox="1"/>
              <p:nvPr/>
            </p:nvSpPr>
            <p:spPr>
              <a:xfrm>
                <a:off x="5102346" y="882145"/>
                <a:ext cx="1482521"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𝑅</m:t>
                          </m:r>
                        </m:den>
                      </m:f>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𝐼</m:t>
                          </m:r>
                        </m:num>
                        <m:den>
                          <m:r>
                            <a:rPr lang="en-US" b="0" i="1" smtClean="0">
                              <a:latin typeface="Cambria Math" panose="02040503050406030204" pitchFamily="18" charset="0"/>
                              <a:ea typeface="Cambria Math" panose="02040503050406030204" pitchFamily="18" charset="0"/>
                            </a:rPr>
                            <m:t>𝑉</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5102346" y="882145"/>
                <a:ext cx="1482521" cy="518604"/>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8679" y="385947"/>
                <a:ext cx="10232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188679" y="385947"/>
                <a:ext cx="1023229" cy="276999"/>
              </a:xfrm>
              <a:prstGeom prst="rect">
                <a:avLst/>
              </a:prstGeom>
              <a:blipFill rotWithShape="0">
                <a:blip r:embed="rId8"/>
                <a:stretch>
                  <a:fillRect l="-4762" r="-476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4726386" y="1583620"/>
                <a:ext cx="2306722"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oMath>
                </a14:m>
                <a:r>
                  <a:rPr lang="en-US" dirty="0" smtClean="0"/>
                  <a:t>Trans-conductance</a:t>
                </a:r>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726386" y="1583620"/>
                <a:ext cx="2306722" cy="276999"/>
              </a:xfrm>
              <a:prstGeom prst="rect">
                <a:avLst/>
              </a:prstGeom>
              <a:blipFill rotWithShape="0">
                <a:blip r:embed="rId9"/>
                <a:stretch>
                  <a:fillRect l="-3694" t="-28889" r="-6069" b="-51111"/>
                </a:stretch>
              </a:blipFill>
            </p:spPr>
            <p:txBody>
              <a:bodyPr/>
              <a:lstStyle/>
              <a:p>
                <a:r>
                  <a:rPr lang="en-US">
                    <a:noFill/>
                  </a:rPr>
                  <a:t> </a:t>
                </a:r>
              </a:p>
            </p:txBody>
          </p:sp>
        </mc:Fallback>
      </mc:AlternateContent>
      <p:graphicFrame>
        <p:nvGraphicFramePr>
          <p:cNvPr id="12" name="Object 5"/>
          <p:cNvGraphicFramePr>
            <a:graphicFrameLocks noChangeAspect="1"/>
          </p:cNvGraphicFramePr>
          <p:nvPr>
            <p:extLst/>
          </p:nvPr>
        </p:nvGraphicFramePr>
        <p:xfrm>
          <a:off x="2714578" y="4284307"/>
          <a:ext cx="4382833" cy="706075"/>
        </p:xfrm>
        <a:graphic>
          <a:graphicData uri="http://schemas.openxmlformats.org/presentationml/2006/ole">
            <mc:AlternateContent xmlns:mc="http://schemas.openxmlformats.org/markup-compatibility/2006">
              <mc:Choice xmlns:v="urn:schemas-microsoft-com:vml" Requires="v">
                <p:oleObj spid="_x0000_s33857" name="Equation" r:id="rId10" imgW="2819400" imgH="457200" progId="Equation.3">
                  <p:embed/>
                </p:oleObj>
              </mc:Choice>
              <mc:Fallback>
                <p:oleObj name="Equation" r:id="rId10" imgW="2819400" imgH="4572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4578" y="4284307"/>
                        <a:ext cx="4382833" cy="706075"/>
                      </a:xfrm>
                      <a:prstGeom prst="rect">
                        <a:avLst/>
                      </a:prstGeom>
                      <a:noFill/>
                      <a:extLst/>
                    </p:spPr>
                  </p:pic>
                </p:oleObj>
              </mc:Fallback>
            </mc:AlternateContent>
          </a:graphicData>
        </a:graphic>
      </p:graphicFrame>
      <p:graphicFrame>
        <p:nvGraphicFramePr>
          <p:cNvPr id="13" name="Object 12"/>
          <p:cNvGraphicFramePr>
            <a:graphicFrameLocks noChangeAspect="1"/>
          </p:cNvGraphicFramePr>
          <p:nvPr>
            <p:extLst/>
          </p:nvPr>
        </p:nvGraphicFramePr>
        <p:xfrm>
          <a:off x="2655257" y="5173253"/>
          <a:ext cx="4377851" cy="811316"/>
        </p:xfrm>
        <a:graphic>
          <a:graphicData uri="http://schemas.openxmlformats.org/presentationml/2006/ole">
            <mc:AlternateContent xmlns:mc="http://schemas.openxmlformats.org/markup-compatibility/2006">
              <mc:Choice xmlns:v="urn:schemas-microsoft-com:vml" Requires="v">
                <p:oleObj spid="_x0000_s33858" name="Equation" r:id="rId12" imgW="2603500" imgH="482600" progId="Equation.3">
                  <p:embed/>
                </p:oleObj>
              </mc:Choice>
              <mc:Fallback>
                <p:oleObj name="Equation" r:id="rId12" imgW="2603500" imgH="482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5257" y="5173253"/>
                        <a:ext cx="4377851" cy="811316"/>
                      </a:xfrm>
                      <a:prstGeom prst="rect">
                        <a:avLst/>
                      </a:prstGeom>
                      <a:noFill/>
                      <a:extLst/>
                    </p:spPr>
                  </p:pic>
                </p:oleObj>
              </mc:Fallback>
            </mc:AlternateContent>
          </a:graphicData>
        </a:graphic>
      </p:graphicFrame>
      <p:graphicFrame>
        <p:nvGraphicFramePr>
          <p:cNvPr id="14" name="Object 8"/>
          <p:cNvGraphicFramePr>
            <a:graphicFrameLocks noChangeAspect="1"/>
          </p:cNvGraphicFramePr>
          <p:nvPr>
            <p:extLst/>
          </p:nvPr>
        </p:nvGraphicFramePr>
        <p:xfrm>
          <a:off x="4201558" y="5984562"/>
          <a:ext cx="2772228" cy="701868"/>
        </p:xfrm>
        <a:graphic>
          <a:graphicData uri="http://schemas.openxmlformats.org/presentationml/2006/ole">
            <mc:AlternateContent xmlns:mc="http://schemas.openxmlformats.org/markup-compatibility/2006">
              <mc:Choice xmlns:v="urn:schemas-microsoft-com:vml" Requires="v">
                <p:oleObj spid="_x0000_s33859" name="Equation" r:id="rId14" imgW="1905000" imgH="482600" progId="Equation.3">
                  <p:embed/>
                </p:oleObj>
              </mc:Choice>
              <mc:Fallback>
                <p:oleObj name="Equation" r:id="rId14" imgW="1905000" imgH="482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01558" y="5984562"/>
                        <a:ext cx="2772228" cy="701868"/>
                      </a:xfrm>
                      <a:prstGeom prst="rect">
                        <a:avLst/>
                      </a:prstGeom>
                      <a:noFill/>
                      <a:extLst/>
                    </p:spPr>
                  </p:pic>
                </p:oleObj>
              </mc:Fallback>
            </mc:AlternateContent>
          </a:graphicData>
        </a:graphic>
      </p:graphicFrame>
      <mc:AlternateContent xmlns:mc="http://schemas.openxmlformats.org/markup-compatibility/2006" xmlns:a14="http://schemas.microsoft.com/office/drawing/2010/main">
        <mc:Choice Requires="a14">
          <p:sp>
            <p:nvSpPr>
              <p:cNvPr id="15" name="TextBox 14"/>
              <p:cNvSpPr txBox="1"/>
              <p:nvPr/>
            </p:nvSpPr>
            <p:spPr>
              <a:xfrm>
                <a:off x="5140909" y="2168599"/>
                <a:ext cx="1666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𝐶</m:t>
                          </m:r>
                        </m:sub>
                      </m:sSub>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5140909" y="2168599"/>
                <a:ext cx="1666418" cy="276999"/>
              </a:xfrm>
              <a:prstGeom prst="rect">
                <a:avLst/>
              </a:prstGeom>
              <a:blipFill rotWithShape="0">
                <a:blip r:embed="rId16"/>
                <a:stretch>
                  <a:fillRect l="-2555" r="-365" b="-26667"/>
                </a:stretch>
              </a:blipFill>
            </p:spPr>
            <p:txBody>
              <a:bodyPr/>
              <a:lstStyle/>
              <a:p>
                <a:r>
                  <a:rPr lang="en-US">
                    <a:noFill/>
                  </a:rPr>
                  <a:t> </a:t>
                </a:r>
              </a:p>
            </p:txBody>
          </p:sp>
        </mc:Fallback>
      </mc:AlternateContent>
      <p:cxnSp>
        <p:nvCxnSpPr>
          <p:cNvPr id="17" name="Straight Connector 16"/>
          <p:cNvCxnSpPr/>
          <p:nvPr/>
        </p:nvCxnSpPr>
        <p:spPr>
          <a:xfrm flipV="1">
            <a:off x="249382" y="3558696"/>
            <a:ext cx="11447813" cy="2375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4067" y="4671794"/>
            <a:ext cx="1484415" cy="369332"/>
          </a:xfrm>
          <a:prstGeom prst="rect">
            <a:avLst/>
          </a:prstGeom>
          <a:noFill/>
        </p:spPr>
        <p:txBody>
          <a:bodyPr wrap="square" rtlCol="0">
            <a:spAutoFit/>
          </a:bodyPr>
          <a:lstStyle/>
          <a:p>
            <a:r>
              <a:rPr lang="en-US" b="1" dirty="0" smtClean="0"/>
              <a:t>VTC- Method</a:t>
            </a:r>
            <a:endParaRPr lang="en-US" b="1" dirty="0"/>
          </a:p>
        </p:txBody>
      </p:sp>
      <mc:AlternateContent xmlns:mc="http://schemas.openxmlformats.org/markup-compatibility/2006" xmlns:a14="http://schemas.microsoft.com/office/drawing/2010/main">
        <mc:Choice Requires="a14">
          <p:sp>
            <p:nvSpPr>
              <p:cNvPr id="24" name="TextBox 23"/>
              <p:cNvSpPr txBox="1"/>
              <p:nvPr/>
            </p:nvSpPr>
            <p:spPr>
              <a:xfrm>
                <a:off x="184067" y="2548812"/>
                <a:ext cx="1755568" cy="369332"/>
              </a:xfrm>
              <a:prstGeom prst="rect">
                <a:avLst/>
              </a:prstGeom>
              <a:noFill/>
            </p:spPr>
            <p:txBody>
              <a:bodyPr wrap="square" rtlCol="0">
                <a:spAutoFit/>
              </a:bodyPr>
              <a:lstStyle/>
              <a:p>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𝒗</m:t>
                        </m:r>
                      </m:e>
                      <m:sub>
                        <m:r>
                          <a:rPr lang="en-US" b="1" i="1" smtClean="0">
                            <a:latin typeface="Cambria Math" panose="02040503050406030204" pitchFamily="18" charset="0"/>
                          </a:rPr>
                          <m:t>𝑩𝑬</m:t>
                        </m:r>
                      </m:sub>
                    </m:sSub>
                  </m:oMath>
                </a14:m>
                <a:r>
                  <a:rPr lang="en-US" b="1" dirty="0" smtClean="0"/>
                  <a: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𝒄</m:t>
                        </m:r>
                      </m:sub>
                    </m:sSub>
                  </m:oMath>
                </a14:m>
                <a:r>
                  <a:rPr lang="en-US" b="1" dirty="0" smtClean="0"/>
                  <a:t>  Methd</a:t>
                </a:r>
                <a:endParaRPr lang="en-US" b="1" dirty="0"/>
              </a:p>
            </p:txBody>
          </p:sp>
        </mc:Choice>
        <mc:Fallback xmlns="">
          <p:sp>
            <p:nvSpPr>
              <p:cNvPr id="24" name="TextBox 23"/>
              <p:cNvSpPr txBox="1">
                <a:spLocks noRot="1" noChangeAspect="1" noMove="1" noResize="1" noEditPoints="1" noAdjustHandles="1" noChangeArrowheads="1" noChangeShapeType="1" noTextEdit="1"/>
              </p:cNvSpPr>
              <p:nvPr/>
            </p:nvSpPr>
            <p:spPr>
              <a:xfrm>
                <a:off x="184067" y="2548812"/>
                <a:ext cx="1755568" cy="369332"/>
              </a:xfrm>
              <a:prstGeom prst="rect">
                <a:avLst/>
              </a:prstGeom>
              <a:blipFill rotWithShape="0">
                <a:blip r:embed="rId17"/>
                <a:stretch>
                  <a:fillRect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8979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cstate="print"/>
          <a:srcRect/>
          <a:stretch>
            <a:fillRect/>
          </a:stretch>
        </p:blipFill>
        <p:spPr bwMode="auto">
          <a:xfrm>
            <a:off x="1722284" y="838200"/>
            <a:ext cx="8618793" cy="5105400"/>
          </a:xfrm>
          <a:prstGeom prst="rect">
            <a:avLst/>
          </a:prstGeom>
          <a:noFill/>
          <a:ln w="9525">
            <a:noFill/>
            <a:miter lim="800000"/>
            <a:headEnd/>
            <a:tailEnd/>
          </a:ln>
        </p:spPr>
      </p:pic>
    </p:spTree>
    <p:extLst>
      <p:ext uri="{BB962C8B-B14F-4D97-AF65-F5344CB8AC3E}">
        <p14:creationId xmlns:p14="http://schemas.microsoft.com/office/powerpoint/2010/main" val="1119471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b="1" u="sng" dirty="0"/>
              <a:t>NPN Transistor: Collector Current </a:t>
            </a:r>
          </a:p>
        </p:txBody>
      </p:sp>
      <p:graphicFrame>
        <p:nvGraphicFramePr>
          <p:cNvPr id="10" name="Object 9"/>
          <p:cNvGraphicFramePr>
            <a:graphicFrameLocks noChangeAspect="1"/>
          </p:cNvGraphicFramePr>
          <p:nvPr>
            <p:extLst/>
          </p:nvPr>
        </p:nvGraphicFramePr>
        <p:xfrm>
          <a:off x="6975476" y="1533526"/>
          <a:ext cx="3032125" cy="2543175"/>
        </p:xfrm>
        <a:graphic>
          <a:graphicData uri="http://schemas.openxmlformats.org/presentationml/2006/ole">
            <mc:AlternateContent xmlns:mc="http://schemas.openxmlformats.org/markup-compatibility/2006">
              <mc:Choice xmlns:v="urn:schemas-microsoft-com:vml" Requires="v">
                <p:oleObj spid="_x0000_s42006" name="Equation" r:id="rId3" imgW="1485720" imgH="1346040" progId="Equation.3">
                  <p:embed/>
                </p:oleObj>
              </mc:Choice>
              <mc:Fallback>
                <p:oleObj name="Equation" r:id="rId3" imgW="1485720" imgH="1346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5476" y="1533526"/>
                        <a:ext cx="3032125" cy="254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3281817" y="2260148"/>
          <a:ext cx="2057400" cy="1057275"/>
        </p:xfrm>
        <a:graphic>
          <a:graphicData uri="http://schemas.openxmlformats.org/presentationml/2006/ole">
            <mc:AlternateContent xmlns:mc="http://schemas.openxmlformats.org/markup-compatibility/2006">
              <mc:Choice xmlns:v="urn:schemas-microsoft-com:vml" Requires="v">
                <p:oleObj spid="_x0000_s42007" name="Equation" r:id="rId5" imgW="977900" imgH="381000" progId="Equation.3">
                  <p:embed/>
                </p:oleObj>
              </mc:Choice>
              <mc:Fallback>
                <p:oleObj name="Equation" r:id="rId5" imgW="977900" imgH="38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1817" y="2260148"/>
                        <a:ext cx="2057400" cy="1057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1817688" y="717551"/>
          <a:ext cx="3808412" cy="1177925"/>
        </p:xfrm>
        <a:graphic>
          <a:graphicData uri="http://schemas.openxmlformats.org/presentationml/2006/ole">
            <mc:AlternateContent xmlns:mc="http://schemas.openxmlformats.org/markup-compatibility/2006">
              <mc:Choice xmlns:v="urn:schemas-microsoft-com:vml" Requires="v">
                <p:oleObj spid="_x0000_s42008" name="Equation" r:id="rId7" imgW="1435100" imgH="457200" progId="Equation.3">
                  <p:embed/>
                </p:oleObj>
              </mc:Choice>
              <mc:Fallback>
                <p:oleObj name="Equation" r:id="rId7" imgW="14351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7688" y="717551"/>
                        <a:ext cx="3808412"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2" name="Object 6"/>
          <p:cNvGraphicFramePr>
            <a:graphicFrameLocks noChangeAspect="1"/>
          </p:cNvGraphicFramePr>
          <p:nvPr/>
        </p:nvGraphicFramePr>
        <p:xfrm>
          <a:off x="2521858" y="4510542"/>
          <a:ext cx="6837363" cy="1668462"/>
        </p:xfrm>
        <a:graphic>
          <a:graphicData uri="http://schemas.openxmlformats.org/presentationml/2006/ole">
            <mc:AlternateContent xmlns:mc="http://schemas.openxmlformats.org/markup-compatibility/2006">
              <mc:Choice xmlns:v="urn:schemas-microsoft-com:vml" Requires="v">
                <p:oleObj spid="_x0000_s42009" name="Equation" r:id="rId9" imgW="2413000" imgH="520700" progId="Equation.3">
                  <p:embed/>
                </p:oleObj>
              </mc:Choice>
              <mc:Fallback>
                <p:oleObj name="Equation" r:id="rId9" imgW="2413000" imgH="5207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21858" y="4510542"/>
                        <a:ext cx="6837363" cy="1668462"/>
                      </a:xfrm>
                      <a:prstGeom prst="rect">
                        <a:avLst/>
                      </a:prstGeom>
                      <a:solidFill>
                        <a:srgbClr val="33CCCC"/>
                      </a:solidFill>
                      <a:ln w="25400">
                        <a:solidFill>
                          <a:srgbClr val="800000"/>
                        </a:solidFill>
                        <a:miter lim="800000"/>
                        <a:headEnd/>
                        <a:tailEnd/>
                      </a:ln>
                    </p:spPr>
                  </p:pic>
                </p:oleObj>
              </mc:Fallback>
            </mc:AlternateContent>
          </a:graphicData>
        </a:graphic>
      </p:graphicFrame>
    </p:spTree>
    <p:extLst>
      <p:ext uri="{BB962C8B-B14F-4D97-AF65-F5344CB8AC3E}">
        <p14:creationId xmlns:p14="http://schemas.microsoft.com/office/powerpoint/2010/main" val="690839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10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42"/>
                                        </p:tgtEl>
                                        <p:attrNameLst>
                                          <p:attrName>style.visibility</p:attrName>
                                        </p:attrNameLst>
                                      </p:cBhvr>
                                      <p:to>
                                        <p:strVal val="visible"/>
                                      </p:to>
                                    </p:set>
                                    <p:animEffect transition="in" filter="wipe(left)">
                                      <p:cBhvr>
                                        <p:cTn id="17" dur="1000"/>
                                        <p:tgtEl>
                                          <p:spTgt spid="39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Important observations</a:t>
            </a:r>
            <a:endParaRPr lang="en-US" b="1" u="sng"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52600" y="1600201"/>
                <a:ext cx="8686800" cy="4525963"/>
              </a:xfrm>
            </p:spPr>
            <p:txBody>
              <a:bodyPr>
                <a:normAutofit/>
              </a:bodyPr>
              <a:lstStyle/>
              <a:p>
                <a:pPr marL="514350" indent="-514350">
                  <a:buFont typeface="+mj-lt"/>
                  <a:buAutoNum type="alphaLcParenR"/>
                </a:pPr>
                <a:r>
                  <a:rPr lang="en-US" dirty="0" smtClean="0"/>
                  <a:t>Ic is independent of V</a:t>
                </a:r>
                <a:r>
                  <a:rPr lang="en-US" sz="2000" dirty="0"/>
                  <a:t>CB</a:t>
                </a:r>
              </a:p>
              <a:p>
                <a:pPr marL="514350" indent="-514350">
                  <a:buFont typeface="+mj-lt"/>
                  <a:buAutoNum type="alphaLcParenR"/>
                </a:pPr>
                <a:r>
                  <a:rPr lang="en-US" dirty="0" smtClean="0"/>
                  <a:t>Is </a:t>
                </a:r>
                <a:r>
                  <a:rPr lang="en-US" dirty="0" err="1" smtClean="0"/>
                  <a:t>is</a:t>
                </a:r>
                <a:r>
                  <a:rPr lang="en-US" dirty="0" smtClean="0"/>
                  <a:t> inversely proportional to the base width W</a:t>
                </a:r>
              </a:p>
              <a:p>
                <a:pPr marL="514350" indent="-514350">
                  <a:buFont typeface="+mj-lt"/>
                  <a:buAutoNum type="alphaLcParenR"/>
                </a:pPr>
                <a:r>
                  <a:rPr lang="en-US" dirty="0" smtClean="0"/>
                  <a:t>I</a:t>
                </a:r>
                <a:r>
                  <a:rPr lang="en-US" sz="2400" dirty="0"/>
                  <a:t>s</a:t>
                </a:r>
                <a:r>
                  <a:rPr lang="en-US" dirty="0" smtClean="0"/>
                  <a:t> </a:t>
                </a:r>
                <a:r>
                  <a:rPr lang="en-US" dirty="0" err="1" smtClean="0"/>
                  <a:t>is</a:t>
                </a:r>
                <a:r>
                  <a:rPr lang="en-US" dirty="0" smtClean="0"/>
                  <a:t> directly proportional to the area of the EBJ</a:t>
                </a:r>
              </a:p>
              <a:p>
                <a:pPr marL="514350" indent="-514350">
                  <a:buFont typeface="+mj-lt"/>
                  <a:buAutoNum type="alphaLcParenR"/>
                </a:pPr>
                <a:r>
                  <a:rPr lang="en-US" dirty="0" smtClean="0"/>
                  <a:t>I</a:t>
                </a:r>
                <a:r>
                  <a:rPr lang="en-US" sz="2400" dirty="0"/>
                  <a:t>s</a:t>
                </a:r>
                <a:r>
                  <a:rPr lang="en-US" dirty="0" smtClean="0"/>
                  <a:t> typical values are between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10</m:t>
                        </m:r>
                      </m:e>
                      <m:sup>
                        <m:r>
                          <a:rPr lang="en-US" b="0" i="1" smtClean="0">
                            <a:latin typeface="Cambria Math"/>
                          </a:rPr>
                          <m:t>−18</m:t>
                        </m:r>
                      </m:sup>
                    </m:sSup>
                  </m:oMath>
                </a14:m>
                <a:r>
                  <a:rPr lang="en-US" dirty="0" smtClean="0"/>
                  <a:t> to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a:rPr>
                          <m:t>10</m:t>
                        </m:r>
                      </m:e>
                      <m:sup>
                        <m:r>
                          <a:rPr lang="en-US" b="0" i="1" smtClean="0">
                            <a:latin typeface="Cambria Math"/>
                          </a:rPr>
                          <m:t>−12</m:t>
                        </m:r>
                      </m:sup>
                    </m:sSup>
                  </m:oMath>
                </a14:m>
                <a:r>
                  <a:rPr lang="en-US" dirty="0" smtClean="0"/>
                  <a:t> A</a:t>
                </a:r>
              </a:p>
              <a:p>
                <a:pPr marL="514350" indent="-514350">
                  <a:buFont typeface="+mj-lt"/>
                  <a:buAutoNum type="alphaLcParenR"/>
                </a:pPr>
                <a:r>
                  <a:rPr lang="en-US" dirty="0" smtClean="0"/>
                  <a:t>I</a:t>
                </a:r>
                <a:r>
                  <a:rPr lang="en-US" sz="2400" dirty="0"/>
                  <a:t>s</a:t>
                </a:r>
                <a:r>
                  <a:rPr lang="en-US" dirty="0" smtClean="0"/>
                  <a:t> </a:t>
                </a:r>
                <a:r>
                  <a:rPr lang="en-US" dirty="0" err="1" smtClean="0"/>
                  <a:t>is</a:t>
                </a:r>
                <a:r>
                  <a:rPr lang="en-US" dirty="0" smtClean="0"/>
                  <a:t> strong function of temp. doubles for every 5 Deg. Rise in Temp.</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600200"/>
                <a:ext cx="8686800" cy="4525963"/>
              </a:xfrm>
              <a:blipFill rotWithShape="1">
                <a:blip r:embed="rId2"/>
                <a:stretch>
                  <a:fillRect l="-1895" t="-2022" r="-2246"/>
                </a:stretch>
              </a:blipFill>
            </p:spPr>
            <p:txBody>
              <a:bodyPr/>
              <a:lstStyle/>
              <a:p>
                <a:r>
                  <a:rPr lang="en-US">
                    <a:noFill/>
                  </a:rPr>
                  <a:t> </a:t>
                </a:r>
              </a:p>
            </p:txBody>
          </p:sp>
        </mc:Fallback>
      </mc:AlternateContent>
    </p:spTree>
    <p:extLst>
      <p:ext uri="{BB962C8B-B14F-4D97-AF65-F5344CB8AC3E}">
        <p14:creationId xmlns:p14="http://schemas.microsoft.com/office/powerpoint/2010/main" val="5816160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b="1" u="sng" dirty="0"/>
              <a:t>NPN Transistor: Base Current</a:t>
            </a:r>
          </a:p>
        </p:txBody>
      </p:sp>
      <p:graphicFrame>
        <p:nvGraphicFramePr>
          <p:cNvPr id="7" name="Object 6"/>
          <p:cNvGraphicFramePr>
            <a:graphicFrameLocks noChangeAspect="1"/>
          </p:cNvGraphicFramePr>
          <p:nvPr>
            <p:extLst/>
          </p:nvPr>
        </p:nvGraphicFramePr>
        <p:xfrm>
          <a:off x="1782624" y="1066800"/>
          <a:ext cx="8543515" cy="4572000"/>
        </p:xfrm>
        <a:graphic>
          <a:graphicData uri="http://schemas.openxmlformats.org/presentationml/2006/ole">
            <mc:AlternateContent xmlns:mc="http://schemas.openxmlformats.org/markup-compatibility/2006">
              <mc:Choice xmlns:v="urn:schemas-microsoft-com:vml" Requires="v">
                <p:oleObj spid="_x0000_s43015" name="Equation" r:id="rId3" imgW="3657600" imgH="2032000" progId="Equation.3">
                  <p:embed/>
                </p:oleObj>
              </mc:Choice>
              <mc:Fallback>
                <p:oleObj name="Equation" r:id="rId3" imgW="3657600" imgH="2032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2624" y="1066800"/>
                        <a:ext cx="8543515" cy="4572000"/>
                      </a:xfrm>
                      <a:prstGeom prst="rect">
                        <a:avLst/>
                      </a:prstGeom>
                      <a:noFill/>
                      <a:extLst/>
                    </p:spPr>
                  </p:pic>
                </p:oleObj>
              </mc:Fallback>
            </mc:AlternateContent>
          </a:graphicData>
        </a:graphic>
      </p:graphicFrame>
      <p:sp>
        <p:nvSpPr>
          <p:cNvPr id="4" name="Rectangular Callout 3"/>
          <p:cNvSpPr/>
          <p:nvPr/>
        </p:nvSpPr>
        <p:spPr>
          <a:xfrm>
            <a:off x="2514600" y="3657600"/>
            <a:ext cx="5410200" cy="609600"/>
          </a:xfrm>
          <a:prstGeom prst="wedgeRectCallout">
            <a:avLst>
              <a:gd name="adj1" fmla="val 34812"/>
              <a:gd name="adj2" fmla="val 207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Note it is proportional to  not equal to</a:t>
            </a:r>
          </a:p>
        </p:txBody>
      </p:sp>
    </p:spTree>
    <p:extLst>
      <p:ext uri="{BB962C8B-B14F-4D97-AF65-F5344CB8AC3E}">
        <p14:creationId xmlns:p14="http://schemas.microsoft.com/office/powerpoint/2010/main" val="226876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b="1" u="sng" dirty="0"/>
              <a:t>NPN Transistor: Base Current</a:t>
            </a:r>
          </a:p>
        </p:txBody>
      </p:sp>
      <p:graphicFrame>
        <p:nvGraphicFramePr>
          <p:cNvPr id="10" name="Object 9"/>
          <p:cNvGraphicFramePr>
            <a:graphicFrameLocks noChangeAspect="1"/>
          </p:cNvGraphicFramePr>
          <p:nvPr>
            <p:extLst/>
          </p:nvPr>
        </p:nvGraphicFramePr>
        <p:xfrm>
          <a:off x="1646239" y="990600"/>
          <a:ext cx="4960937" cy="1968500"/>
        </p:xfrm>
        <a:graphic>
          <a:graphicData uri="http://schemas.openxmlformats.org/presentationml/2006/ole">
            <mc:AlternateContent xmlns:mc="http://schemas.openxmlformats.org/markup-compatibility/2006">
              <mc:Choice xmlns:v="urn:schemas-microsoft-com:vml" Requires="v">
                <p:oleObj spid="_x0000_s44044" name="Equation" r:id="rId3" imgW="2895480" imgH="1143000" progId="Equation.3">
                  <p:embed/>
                </p:oleObj>
              </mc:Choice>
              <mc:Fallback>
                <p:oleObj name="Equation" r:id="rId3" imgW="2895480" imgH="1143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6239" y="990600"/>
                        <a:ext cx="4960937" cy="196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nvPr>
        </p:nvGraphicFramePr>
        <p:xfrm>
          <a:off x="1944053" y="3589748"/>
          <a:ext cx="7889558" cy="2843437"/>
        </p:xfrm>
        <a:graphic>
          <a:graphicData uri="http://schemas.openxmlformats.org/presentationml/2006/ole">
            <mc:AlternateContent xmlns:mc="http://schemas.openxmlformats.org/markup-compatibility/2006">
              <mc:Choice xmlns:v="urn:schemas-microsoft-com:vml" Requires="v">
                <p:oleObj spid="_x0000_s44045" name="Equation" r:id="rId5" imgW="4140200" imgH="1549400" progId="Equation.3">
                  <p:embed/>
                </p:oleObj>
              </mc:Choice>
              <mc:Fallback>
                <p:oleObj name="Equation" r:id="rId5" imgW="4140200" imgH="1549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4053" y="3589748"/>
                        <a:ext cx="7889558" cy="2843437"/>
                      </a:xfrm>
                      <a:prstGeom prst="rect">
                        <a:avLst/>
                      </a:prstGeom>
                      <a:noFill/>
                      <a:ln w="44450">
                        <a:solidFill>
                          <a:srgbClr val="2D2D8A"/>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rot="19566495">
            <a:off x="7147560" y="1819215"/>
            <a:ext cx="3440430" cy="923330"/>
          </a:xfrm>
          <a:prstGeom prst="rect">
            <a:avLst/>
          </a:prstGeom>
        </p:spPr>
        <p:txBody>
          <a:bodyPr wrap="square">
            <a:spAutoFit/>
          </a:bodyPr>
          <a:lstStyle/>
          <a:p>
            <a:pPr marL="285750" indent="-285750">
              <a:buFont typeface="Arial" pitchFamily="34" charset="0"/>
              <a:buChar char="•"/>
            </a:pPr>
            <a:r>
              <a:rPr lang="en-US" i="1" dirty="0">
                <a:solidFill>
                  <a:srgbClr val="0070C0"/>
                </a:solidFill>
                <a:latin typeface="Times New Roman" pitchFamily="18" charset="0"/>
                <a:cs typeface="Times New Roman" pitchFamily="18" charset="0"/>
              </a:rPr>
              <a:t>β </a:t>
            </a:r>
            <a:r>
              <a:rPr lang="en-US" dirty="0">
                <a:solidFill>
                  <a:srgbClr val="0070C0"/>
                </a:solidFill>
                <a:latin typeface="Times New Roman" pitchFamily="18" charset="0"/>
                <a:cs typeface="Times New Roman" pitchFamily="18" charset="0"/>
              </a:rPr>
              <a:t>is in the range 50 to 200, but it can be as high as 1000 for special devices</a:t>
            </a:r>
          </a:p>
        </p:txBody>
      </p:sp>
      <p:sp>
        <p:nvSpPr>
          <p:cNvPr id="4" name="Rectangle 3"/>
          <p:cNvSpPr/>
          <p:nvPr/>
        </p:nvSpPr>
        <p:spPr>
          <a:xfrm rot="19581979">
            <a:off x="6844274" y="898696"/>
            <a:ext cx="3440430" cy="646331"/>
          </a:xfrm>
          <a:prstGeom prst="rect">
            <a:avLst/>
          </a:prstGeom>
        </p:spPr>
        <p:txBody>
          <a:bodyPr wrap="square">
            <a:spAutoFit/>
          </a:bodyPr>
          <a:lstStyle/>
          <a:p>
            <a:pPr marL="285750" indent="-285750">
              <a:buFont typeface="Arial" pitchFamily="34" charset="0"/>
              <a:buChar char="•"/>
            </a:pPr>
            <a:r>
              <a:rPr lang="en-US" dirty="0">
                <a:solidFill>
                  <a:srgbClr val="0070C0"/>
                </a:solidFill>
                <a:latin typeface="Times New Roman" pitchFamily="18" charset="0"/>
                <a:cs typeface="Times New Roman" pitchFamily="18" charset="0"/>
              </a:rPr>
              <a:t>The parameter </a:t>
            </a:r>
            <a:r>
              <a:rPr lang="en-US" i="1" dirty="0">
                <a:solidFill>
                  <a:srgbClr val="0070C0"/>
                </a:solidFill>
                <a:latin typeface="Times New Roman" pitchFamily="18" charset="0"/>
                <a:cs typeface="Times New Roman" pitchFamily="18" charset="0"/>
              </a:rPr>
              <a:t>β</a:t>
            </a:r>
            <a:r>
              <a:rPr lang="en-US" dirty="0">
                <a:solidFill>
                  <a:srgbClr val="0070C0"/>
                </a:solidFill>
                <a:latin typeface="Times New Roman" pitchFamily="18" charset="0"/>
                <a:cs typeface="Times New Roman" pitchFamily="18" charset="0"/>
              </a:rPr>
              <a:t> is called the common-emitter current gain</a:t>
            </a:r>
          </a:p>
        </p:txBody>
      </p:sp>
      <p:cxnSp>
        <p:nvCxnSpPr>
          <p:cNvPr id="7" name="Straight Connector 6"/>
          <p:cNvCxnSpPr/>
          <p:nvPr/>
        </p:nvCxnSpPr>
        <p:spPr bwMode="auto">
          <a:xfrm>
            <a:off x="6953250" y="887730"/>
            <a:ext cx="11430" cy="238125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40884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up)">
                                      <p:cBhvr>
                                        <p:cTn id="2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b="1" u="sng" dirty="0"/>
              <a:t>NPN Transistor: Emitter Current</a:t>
            </a:r>
          </a:p>
        </p:txBody>
      </p:sp>
      <p:grpSp>
        <p:nvGrpSpPr>
          <p:cNvPr id="2" name="Group 4"/>
          <p:cNvGrpSpPr/>
          <p:nvPr/>
        </p:nvGrpSpPr>
        <p:grpSpPr>
          <a:xfrm>
            <a:off x="2044322" y="1155205"/>
            <a:ext cx="5827594" cy="2657343"/>
            <a:chOff x="1091822" y="1351095"/>
            <a:chExt cx="5827594" cy="2657343"/>
          </a:xfrm>
        </p:grpSpPr>
        <p:sp>
          <p:nvSpPr>
            <p:cNvPr id="8" name="Rounded Rectangle 7"/>
            <p:cNvSpPr/>
            <p:nvPr/>
          </p:nvSpPr>
          <p:spPr bwMode="auto">
            <a:xfrm>
              <a:off x="1091822" y="1351095"/>
              <a:ext cx="5827594" cy="2265562"/>
            </a:xfrm>
            <a:prstGeom prst="roundRect">
              <a:avLst/>
            </a:prstGeom>
            <a:solidFill>
              <a:schemeClr val="accent1"/>
            </a:solid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n>
                  <a:solidFill>
                    <a:sysClr val="windowText" lastClr="000000"/>
                  </a:solidFill>
                </a:ln>
                <a:latin typeface="Arial" charset="0"/>
              </a:endParaRPr>
            </a:p>
          </p:txBody>
        </p:sp>
        <p:graphicFrame>
          <p:nvGraphicFramePr>
            <p:cNvPr id="7" name="Object 6"/>
            <p:cNvGraphicFramePr>
              <a:graphicFrameLocks noChangeAspect="1"/>
            </p:cNvGraphicFramePr>
            <p:nvPr>
              <p:extLst/>
            </p:nvPr>
          </p:nvGraphicFramePr>
          <p:xfrm>
            <a:off x="1199382" y="1400175"/>
            <a:ext cx="5467350" cy="2608263"/>
          </p:xfrm>
          <a:graphic>
            <a:graphicData uri="http://schemas.openxmlformats.org/presentationml/2006/ole">
              <mc:AlternateContent xmlns:mc="http://schemas.openxmlformats.org/markup-compatibility/2006">
                <mc:Choice xmlns:v="urn:schemas-microsoft-com:vml" Requires="v">
                  <p:oleObj spid="_x0000_s45088" name="Equation" r:id="rId3" imgW="2425700" imgH="1320800" progId="Equation.3">
                    <p:embed/>
                  </p:oleObj>
                </mc:Choice>
                <mc:Fallback>
                  <p:oleObj name="Equation" r:id="rId3" imgW="2425700" imgH="1320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382" y="1400175"/>
                          <a:ext cx="5467350" cy="2608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 name="Group 3"/>
          <p:cNvGrpSpPr/>
          <p:nvPr/>
        </p:nvGrpSpPr>
        <p:grpSpPr>
          <a:xfrm>
            <a:off x="1944914" y="4026956"/>
            <a:ext cx="6032310" cy="2115408"/>
            <a:chOff x="1569493" y="4039737"/>
            <a:chExt cx="5882185" cy="1801505"/>
          </a:xfrm>
        </p:grpSpPr>
        <p:sp>
          <p:nvSpPr>
            <p:cNvPr id="11" name="Rounded Rectangle 10"/>
            <p:cNvSpPr/>
            <p:nvPr/>
          </p:nvSpPr>
          <p:spPr bwMode="auto">
            <a:xfrm>
              <a:off x="1569493" y="4039737"/>
              <a:ext cx="5882185" cy="1801505"/>
            </a:xfrm>
            <a:prstGeom prst="roundRect">
              <a:avLst/>
            </a:prstGeom>
            <a:solidFill>
              <a:schemeClr val="accent1"/>
            </a:solid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aphicFrame>
          <p:nvGraphicFramePr>
            <p:cNvPr id="12" name="Object 11"/>
            <p:cNvGraphicFramePr>
              <a:graphicFrameLocks noChangeAspect="1"/>
            </p:cNvGraphicFramePr>
            <p:nvPr>
              <p:extLst/>
            </p:nvPr>
          </p:nvGraphicFramePr>
          <p:xfrm>
            <a:off x="2151318" y="4086156"/>
            <a:ext cx="5066578" cy="1704787"/>
          </p:xfrm>
          <a:graphic>
            <a:graphicData uri="http://schemas.openxmlformats.org/presentationml/2006/ole">
              <mc:AlternateContent xmlns:mc="http://schemas.openxmlformats.org/markup-compatibility/2006">
                <mc:Choice xmlns:v="urn:schemas-microsoft-com:vml" Requires="v">
                  <p:oleObj spid="_x0000_s45089" name="Equation" r:id="rId5" imgW="2247840" imgH="863280" progId="Equation.3">
                    <p:embed/>
                  </p:oleObj>
                </mc:Choice>
                <mc:Fallback>
                  <p:oleObj name="Equation" r:id="rId5" imgW="2247840" imgH="8632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1318" y="4086156"/>
                          <a:ext cx="5066578" cy="170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Rectangle 3"/>
          <p:cNvSpPr/>
          <p:nvPr/>
        </p:nvSpPr>
        <p:spPr>
          <a:xfrm rot="19680979">
            <a:off x="7786973" y="1533092"/>
            <a:ext cx="3059462" cy="646331"/>
          </a:xfrm>
          <a:prstGeom prst="rect">
            <a:avLst/>
          </a:prstGeom>
        </p:spPr>
        <p:txBody>
          <a:bodyPr wrap="square">
            <a:spAutoFit/>
          </a:bodyPr>
          <a:lstStyle/>
          <a:p>
            <a:r>
              <a:rPr lang="el-GR" i="1" dirty="0">
                <a:solidFill>
                  <a:srgbClr val="0070C0"/>
                </a:solidFill>
                <a:latin typeface="Times New Roman" pitchFamily="18" charset="0"/>
                <a:cs typeface="Times New Roman" pitchFamily="18" charset="0"/>
              </a:rPr>
              <a:t>α</a:t>
            </a:r>
            <a:r>
              <a:rPr lang="el-GR" dirty="0">
                <a:solidFill>
                  <a:srgbClr val="0070C0"/>
                </a:solidFill>
                <a:latin typeface="Times New Roman" pitchFamily="18" charset="0"/>
                <a:cs typeface="Times New Roman" pitchFamily="18" charset="0"/>
              </a:rPr>
              <a:t> </a:t>
            </a:r>
            <a:r>
              <a:rPr lang="en-US" dirty="0">
                <a:solidFill>
                  <a:srgbClr val="0070C0"/>
                </a:solidFill>
                <a:latin typeface="Times New Roman" pitchFamily="18" charset="0"/>
                <a:cs typeface="Times New Roman" pitchFamily="18" charset="0"/>
              </a:rPr>
              <a:t>is called the common-base current gain.</a:t>
            </a:r>
          </a:p>
        </p:txBody>
      </p:sp>
      <p:graphicFrame>
        <p:nvGraphicFramePr>
          <p:cNvPr id="44054" name="Object 22"/>
          <p:cNvGraphicFramePr>
            <a:graphicFrameLocks noChangeAspect="1"/>
          </p:cNvGraphicFramePr>
          <p:nvPr/>
        </p:nvGraphicFramePr>
        <p:xfrm>
          <a:off x="8617860" y="3367315"/>
          <a:ext cx="1419832" cy="727445"/>
        </p:xfrm>
        <a:graphic>
          <a:graphicData uri="http://schemas.openxmlformats.org/presentationml/2006/ole">
            <mc:AlternateContent xmlns:mc="http://schemas.openxmlformats.org/markup-compatibility/2006">
              <mc:Choice xmlns:v="urn:schemas-microsoft-com:vml" Requires="v">
                <p:oleObj spid="_x0000_s45090" name="Equation" r:id="rId7" imgW="977900" imgH="381000" progId="Equation.3">
                  <p:embed/>
                </p:oleObj>
              </mc:Choice>
              <mc:Fallback>
                <p:oleObj name="Equation" r:id="rId7" imgW="977900" imgH="3810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7860" y="3367315"/>
                        <a:ext cx="1419832" cy="7274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55" name="Object 23"/>
          <p:cNvGraphicFramePr>
            <a:graphicFrameLocks noChangeAspect="1"/>
          </p:cNvGraphicFramePr>
          <p:nvPr/>
        </p:nvGraphicFramePr>
        <p:xfrm>
          <a:off x="8665936" y="4087131"/>
          <a:ext cx="1211461" cy="807641"/>
        </p:xfrm>
        <a:graphic>
          <a:graphicData uri="http://schemas.openxmlformats.org/presentationml/2006/ole">
            <mc:AlternateContent xmlns:mc="http://schemas.openxmlformats.org/markup-compatibility/2006">
              <mc:Choice xmlns:v="urn:schemas-microsoft-com:vml" Requires="v">
                <p:oleObj spid="_x0000_s45091" name="Equation" r:id="rId9" imgW="723600" imgH="482400" progId="Equation.3">
                  <p:embed/>
                </p:oleObj>
              </mc:Choice>
              <mc:Fallback>
                <p:oleObj name="Equation" r:id="rId9" imgW="723600" imgH="482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5936" y="4087131"/>
                        <a:ext cx="1211461" cy="807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7" name="Object 25"/>
          <p:cNvGraphicFramePr>
            <a:graphicFrameLocks noChangeAspect="1"/>
          </p:cNvGraphicFramePr>
          <p:nvPr/>
        </p:nvGraphicFramePr>
        <p:xfrm>
          <a:off x="8758691" y="5785079"/>
          <a:ext cx="1099310" cy="564923"/>
        </p:xfrm>
        <a:graphic>
          <a:graphicData uri="http://schemas.openxmlformats.org/presentationml/2006/ole">
            <mc:AlternateContent xmlns:mc="http://schemas.openxmlformats.org/markup-compatibility/2006">
              <mc:Choice xmlns:v="urn:schemas-microsoft-com:vml" Requires="v">
                <p:oleObj spid="_x0000_s45092" name="Equation" r:id="rId11" imgW="914400" imgH="469800" progId="Equation.3">
                  <p:embed/>
                </p:oleObj>
              </mc:Choice>
              <mc:Fallback>
                <p:oleObj name="Equation" r:id="rId11" imgW="914400" imgH="469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58691" y="5785079"/>
                        <a:ext cx="1099310" cy="56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8" name="Object 26"/>
          <p:cNvGraphicFramePr>
            <a:graphicFrameLocks noChangeAspect="1"/>
          </p:cNvGraphicFramePr>
          <p:nvPr/>
        </p:nvGraphicFramePr>
        <p:xfrm>
          <a:off x="8767535" y="4942113"/>
          <a:ext cx="1044122" cy="659445"/>
        </p:xfrm>
        <a:graphic>
          <a:graphicData uri="http://schemas.openxmlformats.org/presentationml/2006/ole">
            <mc:AlternateContent xmlns:mc="http://schemas.openxmlformats.org/markup-compatibility/2006">
              <mc:Choice xmlns:v="urn:schemas-microsoft-com:vml" Requires="v">
                <p:oleObj spid="_x0000_s45093" name="Equation" r:id="rId13" imgW="723600" imgH="457200" progId="Equation.3">
                  <p:embed/>
                </p:oleObj>
              </mc:Choice>
              <mc:Fallback>
                <p:oleObj name="Equation" r:id="rId13" imgW="723600" imgH="457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767535" y="4942113"/>
                        <a:ext cx="1044122" cy="659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28629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4054"/>
                                        </p:tgtEl>
                                        <p:attrNameLst>
                                          <p:attrName>style.visibility</p:attrName>
                                        </p:attrNameLst>
                                      </p:cBhvr>
                                      <p:to>
                                        <p:strVal val="visible"/>
                                      </p:to>
                                    </p:set>
                                    <p:animEffect transition="in" filter="wipe(left)">
                                      <p:cBhvr>
                                        <p:cTn id="22" dur="1000"/>
                                        <p:tgtEl>
                                          <p:spTgt spid="44054"/>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44055"/>
                                        </p:tgtEl>
                                        <p:attrNameLst>
                                          <p:attrName>style.visibility</p:attrName>
                                        </p:attrNameLst>
                                      </p:cBhvr>
                                      <p:to>
                                        <p:strVal val="visible"/>
                                      </p:to>
                                    </p:set>
                                    <p:animEffect transition="in" filter="wipe(left)">
                                      <p:cBhvr>
                                        <p:cTn id="26" dur="1000"/>
                                        <p:tgtEl>
                                          <p:spTgt spid="44055"/>
                                        </p:tgtEl>
                                      </p:cBhvr>
                                    </p:animEffect>
                                  </p:childTnLst>
                                </p:cTn>
                              </p:par>
                            </p:childTnLst>
                          </p:cTn>
                        </p:par>
                        <p:par>
                          <p:cTn id="27" fill="hold">
                            <p:stCondLst>
                              <p:cond delay="2000"/>
                            </p:stCondLst>
                            <p:childTnLst>
                              <p:par>
                                <p:cTn id="28" presetID="22" presetClass="entr" presetSubtype="8" fill="hold" nodeType="afterEffect">
                                  <p:stCondLst>
                                    <p:cond delay="0"/>
                                  </p:stCondLst>
                                  <p:childTnLst>
                                    <p:set>
                                      <p:cBhvr>
                                        <p:cTn id="29" dur="1" fill="hold">
                                          <p:stCondLst>
                                            <p:cond delay="0"/>
                                          </p:stCondLst>
                                        </p:cTn>
                                        <p:tgtEl>
                                          <p:spTgt spid="44058"/>
                                        </p:tgtEl>
                                        <p:attrNameLst>
                                          <p:attrName>style.visibility</p:attrName>
                                        </p:attrNameLst>
                                      </p:cBhvr>
                                      <p:to>
                                        <p:strVal val="visible"/>
                                      </p:to>
                                    </p:set>
                                    <p:animEffect transition="in" filter="wipe(left)">
                                      <p:cBhvr>
                                        <p:cTn id="30" dur="1000"/>
                                        <p:tgtEl>
                                          <p:spTgt spid="44058"/>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44057"/>
                                        </p:tgtEl>
                                        <p:attrNameLst>
                                          <p:attrName>style.visibility</p:attrName>
                                        </p:attrNameLst>
                                      </p:cBhvr>
                                      <p:to>
                                        <p:strVal val="visible"/>
                                      </p:to>
                                    </p:set>
                                    <p:animEffect transition="in" filter="wipe(left)">
                                      <p:cBhvr>
                                        <p:cTn id="34" dur="1000"/>
                                        <p:tgtEl>
                                          <p:spTgt spid="44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0"/>
            <a:ext cx="8229600" cy="792162"/>
          </a:xfrm>
        </p:spPr>
        <p:txBody>
          <a:bodyPr>
            <a:normAutofit/>
          </a:bodyPr>
          <a:lstStyle/>
          <a:p>
            <a:pPr algn="ctr"/>
            <a:r>
              <a:rPr lang="en-US" b="1" u="sng" dirty="0" smtClean="0">
                <a:latin typeface="Arial Black" panose="020B0A04020102020204" pitchFamily="34" charset="0"/>
              </a:rPr>
              <a:t>Recapitulation</a:t>
            </a:r>
            <a:endParaRPr lang="en-US" u="sng" dirty="0">
              <a:latin typeface="Arial Black" panose="020B0A04020102020204" pitchFamily="34" charset="0"/>
            </a:endParaRPr>
          </a:p>
        </p:txBody>
      </p:sp>
      <p:sp>
        <p:nvSpPr>
          <p:cNvPr id="4" name="Rectangle 3"/>
          <p:cNvSpPr/>
          <p:nvPr/>
        </p:nvSpPr>
        <p:spPr>
          <a:xfrm>
            <a:off x="0" y="633711"/>
            <a:ext cx="12192000" cy="6370975"/>
          </a:xfrm>
          <a:prstGeom prst="rect">
            <a:avLst/>
          </a:prstGeom>
        </p:spPr>
        <p:txBody>
          <a:bodyPr wrap="square">
            <a:spAutoFit/>
          </a:bodyPr>
          <a:lstStyle/>
          <a:p>
            <a:pPr marL="457200" indent="-457200">
              <a:buFont typeface="+mj-lt"/>
              <a:buAutoNum type="arabicPeriod"/>
            </a:pPr>
            <a:r>
              <a:rPr lang="en-US" sz="2800" dirty="0"/>
              <a:t>Basically, the forward-bias voltage V</a:t>
            </a:r>
            <a:r>
              <a:rPr lang="en-US" sz="2000" i="1" dirty="0"/>
              <a:t>BE  </a:t>
            </a:r>
            <a:r>
              <a:rPr lang="en-US" sz="2800" dirty="0"/>
              <a:t>causes an exponentially related current </a:t>
            </a:r>
            <a:r>
              <a:rPr lang="en-US" sz="2800" i="1" dirty="0" err="1"/>
              <a:t>iC</a:t>
            </a:r>
            <a:r>
              <a:rPr lang="en-US" sz="2800" i="1" dirty="0"/>
              <a:t> </a:t>
            </a:r>
            <a:r>
              <a:rPr lang="en-US" sz="2800" dirty="0"/>
              <a:t>to flow in the collector terminal. </a:t>
            </a:r>
          </a:p>
          <a:p>
            <a:pPr marL="457200" indent="-457200">
              <a:buFont typeface="+mj-lt"/>
              <a:buAutoNum type="arabicPeriod"/>
            </a:pPr>
            <a:r>
              <a:rPr lang="en-US" sz="2800" dirty="0"/>
              <a:t>The collector current </a:t>
            </a:r>
            <a:r>
              <a:rPr lang="en-US" sz="3600" i="1" dirty="0" err="1"/>
              <a:t>Ic</a:t>
            </a:r>
            <a:r>
              <a:rPr lang="en-US" sz="2000" i="1" dirty="0"/>
              <a:t> </a:t>
            </a:r>
            <a:r>
              <a:rPr lang="en-US" sz="2800" dirty="0"/>
              <a:t>is independent of the value of the collector voltage as long as the collector–base junction remains reverse biased; that is, </a:t>
            </a:r>
            <a:r>
              <a:rPr lang="en-US" sz="4000" i="1" dirty="0" err="1"/>
              <a:t>v</a:t>
            </a:r>
            <a:r>
              <a:rPr lang="en-US" sz="2000" i="1" dirty="0" err="1"/>
              <a:t>CB</a:t>
            </a:r>
            <a:r>
              <a:rPr lang="en-US" sz="2800" i="1" dirty="0"/>
              <a:t> </a:t>
            </a:r>
            <a:r>
              <a:rPr lang="en-US" sz="2800" dirty="0"/>
              <a:t>≥ 0.</a:t>
            </a:r>
          </a:p>
          <a:p>
            <a:pPr marL="457200" indent="-457200">
              <a:buFont typeface="+mj-lt"/>
              <a:buAutoNum type="arabicPeriod"/>
            </a:pPr>
            <a:endParaRPr lang="en-US" sz="2800" dirty="0"/>
          </a:p>
          <a:p>
            <a:pPr marL="457200" indent="-457200">
              <a:buFont typeface="+mj-lt"/>
              <a:buAutoNum type="arabicPeriod"/>
            </a:pPr>
            <a:r>
              <a:rPr lang="en-US" sz="2800" dirty="0"/>
              <a:t>Thus in the active mode the collector terminal behaves as an ideal constant-current source where the value of the current is determined by </a:t>
            </a:r>
            <a:r>
              <a:rPr lang="en-US" sz="3600" i="1" dirty="0" err="1"/>
              <a:t>v</a:t>
            </a:r>
            <a:r>
              <a:rPr lang="en-US" sz="2000" i="1" dirty="0" err="1"/>
              <a:t>BE</a:t>
            </a:r>
            <a:r>
              <a:rPr lang="en-US" sz="2800" dirty="0"/>
              <a:t>. The base current </a:t>
            </a:r>
            <a:r>
              <a:rPr lang="en-US" sz="3600" i="1" dirty="0" err="1"/>
              <a:t>i</a:t>
            </a:r>
            <a:r>
              <a:rPr lang="en-US" sz="2400" i="1" dirty="0" err="1"/>
              <a:t>B</a:t>
            </a:r>
            <a:r>
              <a:rPr lang="en-US" sz="2800" i="1" dirty="0"/>
              <a:t> </a:t>
            </a:r>
            <a:r>
              <a:rPr lang="en-US" sz="2800" dirty="0"/>
              <a:t>is</a:t>
            </a:r>
            <a:br>
              <a:rPr lang="en-US" sz="2800" dirty="0"/>
            </a:br>
            <a:r>
              <a:rPr lang="en-US" sz="2800" dirty="0"/>
              <a:t>a factor 1/β of the collector current, and the emitter current is equal to the sum of the collector and base currents. </a:t>
            </a:r>
          </a:p>
          <a:p>
            <a:pPr marL="457200" indent="-457200">
              <a:buFont typeface="+mj-lt"/>
              <a:buAutoNum type="arabicPeriod"/>
            </a:pPr>
            <a:r>
              <a:rPr lang="en-US" sz="2800" dirty="0"/>
              <a:t>Since </a:t>
            </a:r>
            <a:r>
              <a:rPr lang="en-US" sz="3600" i="1" dirty="0" err="1"/>
              <a:t>i</a:t>
            </a:r>
            <a:r>
              <a:rPr lang="en-US" sz="2000" i="1" dirty="0" err="1"/>
              <a:t>B</a:t>
            </a:r>
            <a:r>
              <a:rPr lang="en-US" sz="2800" i="1" dirty="0"/>
              <a:t> </a:t>
            </a:r>
            <a:r>
              <a:rPr lang="en-US" sz="2800" dirty="0"/>
              <a:t>is much smaller than </a:t>
            </a:r>
            <a:r>
              <a:rPr lang="en-US" sz="3600" i="1" dirty="0" err="1"/>
              <a:t>i</a:t>
            </a:r>
            <a:r>
              <a:rPr lang="en-US" sz="2000" i="1" dirty="0" err="1"/>
              <a:t>C</a:t>
            </a:r>
            <a:r>
              <a:rPr lang="en-US" sz="2800" i="1" dirty="0"/>
              <a:t> </a:t>
            </a:r>
            <a:r>
              <a:rPr lang="en-US" sz="2800" dirty="0"/>
              <a:t>(i.e., β&gt;&gt; 1), </a:t>
            </a:r>
            <a:r>
              <a:rPr lang="en-US" sz="2800" i="1" dirty="0" err="1"/>
              <a:t>iE</a:t>
            </a:r>
            <a:r>
              <a:rPr lang="en-US" sz="2800" i="1" dirty="0"/>
              <a:t> =</a:t>
            </a:r>
            <a:r>
              <a:rPr lang="en-US" sz="2800" dirty="0"/>
              <a:t> </a:t>
            </a:r>
            <a:r>
              <a:rPr lang="en-US" sz="2800" i="1" dirty="0" err="1"/>
              <a:t>iC</a:t>
            </a:r>
            <a:r>
              <a:rPr lang="en-US" sz="2800" dirty="0"/>
              <a:t>. More precisely, the collector</a:t>
            </a:r>
            <a:br>
              <a:rPr lang="en-US" sz="2800" dirty="0"/>
            </a:br>
            <a:r>
              <a:rPr lang="en-US" sz="2800" dirty="0"/>
              <a:t>current is a fraction α of the emitter current, with α smaller than, but close to, unity.</a:t>
            </a:r>
          </a:p>
        </p:txBody>
      </p:sp>
    </p:spTree>
    <p:extLst>
      <p:ext uri="{BB962C8B-B14F-4D97-AF65-F5344CB8AC3E}">
        <p14:creationId xmlns:p14="http://schemas.microsoft.com/office/powerpoint/2010/main" val="3837533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792162"/>
          </a:xfrm>
        </p:spPr>
        <p:txBody>
          <a:bodyPr>
            <a:normAutofit fontScale="90000"/>
          </a:bodyPr>
          <a:lstStyle/>
          <a:p>
            <a:r>
              <a:rPr lang="en-US" b="1" u="sng" dirty="0" smtClean="0"/>
              <a:t>Summary of the BJT current – voltage Relationship in Active Mode</a:t>
            </a:r>
            <a:endParaRPr lang="en-US" b="1" u="sng" dirty="0"/>
          </a:p>
        </p:txBody>
      </p:sp>
      <p:pic>
        <p:nvPicPr>
          <p:cNvPr id="61442" name="Picture 2"/>
          <p:cNvPicPr>
            <a:picLocks noChangeAspect="1" noChangeArrowheads="1"/>
          </p:cNvPicPr>
          <p:nvPr/>
        </p:nvPicPr>
        <p:blipFill>
          <a:blip r:embed="rId2" cstate="print"/>
          <a:srcRect l="1310" t="14000" r="28740" b="2000"/>
          <a:stretch>
            <a:fillRect/>
          </a:stretch>
        </p:blipFill>
        <p:spPr bwMode="auto">
          <a:xfrm>
            <a:off x="2133600" y="1600200"/>
            <a:ext cx="8131629" cy="4743450"/>
          </a:xfrm>
          <a:prstGeom prst="rect">
            <a:avLst/>
          </a:prstGeom>
          <a:noFill/>
          <a:ln w="9525">
            <a:noFill/>
            <a:miter lim="800000"/>
            <a:headEnd/>
            <a:tailEnd/>
          </a:ln>
        </p:spPr>
      </p:pic>
    </p:spTree>
    <p:extLst>
      <p:ext uri="{BB962C8B-B14F-4D97-AF65-F5344CB8AC3E}">
        <p14:creationId xmlns:p14="http://schemas.microsoft.com/office/powerpoint/2010/main" val="3349444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77368" y="1708571"/>
            <a:ext cx="8233432" cy="4311229"/>
          </a:xfrm>
          <a:prstGeom prst="rect">
            <a:avLst/>
          </a:prstGeom>
        </p:spPr>
      </p:pic>
    </p:spTree>
    <p:extLst>
      <p:ext uri="{BB962C8B-B14F-4D97-AF65-F5344CB8AC3E}">
        <p14:creationId xmlns:p14="http://schemas.microsoft.com/office/powerpoint/2010/main" val="18297477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913" y="2847069"/>
            <a:ext cx="11234057" cy="1325563"/>
          </a:xfrm>
        </p:spPr>
        <p:txBody>
          <a:bodyPr>
            <a:noAutofit/>
          </a:bodyPr>
          <a:lstStyle/>
          <a:p>
            <a:pPr algn="ctr"/>
            <a:r>
              <a:rPr lang="en-US" sz="6000" b="1" dirty="0" smtClean="0">
                <a:latin typeface="Arial Black" panose="020B0A04020102020204" pitchFamily="34" charset="0"/>
              </a:rPr>
              <a:t>Affect of Base-emitter area on current </a:t>
            </a:r>
            <a:endParaRPr lang="en-US" sz="6000" b="1" dirty="0">
              <a:latin typeface="Arial Black" panose="020B0A04020102020204" pitchFamily="34" charset="0"/>
            </a:endParaRPr>
          </a:p>
        </p:txBody>
      </p:sp>
    </p:spTree>
    <p:extLst>
      <p:ext uri="{BB962C8B-B14F-4D97-AF65-F5344CB8AC3E}">
        <p14:creationId xmlns:p14="http://schemas.microsoft.com/office/powerpoint/2010/main" val="1781301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4571" y="48839"/>
            <a:ext cx="7953829" cy="6677891"/>
          </a:xfrm>
          <a:prstGeom prst="rect">
            <a:avLst/>
          </a:prstGeom>
        </p:spPr>
      </p:pic>
    </p:spTree>
    <p:extLst>
      <p:ext uri="{BB962C8B-B14F-4D97-AF65-F5344CB8AC3E}">
        <p14:creationId xmlns:p14="http://schemas.microsoft.com/office/powerpoint/2010/main" val="16072254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9467" y="464457"/>
            <a:ext cx="4731097" cy="2179004"/>
          </a:xfrm>
          <a:prstGeom prst="rect">
            <a:avLst/>
          </a:prstGeom>
        </p:spPr>
      </p:pic>
      <p:pic>
        <p:nvPicPr>
          <p:cNvPr id="3" name="Picture 2"/>
          <p:cNvPicPr>
            <a:picLocks noChangeAspect="1"/>
          </p:cNvPicPr>
          <p:nvPr/>
        </p:nvPicPr>
        <p:blipFill>
          <a:blip r:embed="rId3"/>
          <a:stretch>
            <a:fillRect/>
          </a:stretch>
        </p:blipFill>
        <p:spPr>
          <a:xfrm>
            <a:off x="6676571" y="6943"/>
            <a:ext cx="5289282" cy="4671805"/>
          </a:xfrm>
          <a:prstGeom prst="rect">
            <a:avLst/>
          </a:prstGeom>
        </p:spPr>
      </p:pic>
      <p:pic>
        <p:nvPicPr>
          <p:cNvPr id="4" name="Picture 3"/>
          <p:cNvPicPr>
            <a:picLocks noChangeAspect="1"/>
          </p:cNvPicPr>
          <p:nvPr/>
        </p:nvPicPr>
        <p:blipFill>
          <a:blip r:embed="rId4"/>
          <a:stretch>
            <a:fillRect/>
          </a:stretch>
        </p:blipFill>
        <p:spPr>
          <a:xfrm>
            <a:off x="608431" y="3039394"/>
            <a:ext cx="2951138" cy="621711"/>
          </a:xfrm>
          <a:prstGeom prst="rect">
            <a:avLst/>
          </a:prstGeom>
        </p:spPr>
      </p:pic>
      <p:pic>
        <p:nvPicPr>
          <p:cNvPr id="5" name="Picture 4"/>
          <p:cNvPicPr>
            <a:picLocks noChangeAspect="1"/>
          </p:cNvPicPr>
          <p:nvPr/>
        </p:nvPicPr>
        <p:blipFill>
          <a:blip r:embed="rId5"/>
          <a:stretch>
            <a:fillRect/>
          </a:stretch>
        </p:blipFill>
        <p:spPr>
          <a:xfrm>
            <a:off x="752958" y="4057038"/>
            <a:ext cx="3386655" cy="621710"/>
          </a:xfrm>
          <a:prstGeom prst="rect">
            <a:avLst/>
          </a:prstGeom>
        </p:spPr>
      </p:pic>
      <p:pic>
        <p:nvPicPr>
          <p:cNvPr id="6" name="Picture 5"/>
          <p:cNvPicPr>
            <a:picLocks noChangeAspect="1"/>
          </p:cNvPicPr>
          <p:nvPr/>
        </p:nvPicPr>
        <p:blipFill>
          <a:blip r:embed="rId6"/>
          <a:stretch>
            <a:fillRect/>
          </a:stretch>
        </p:blipFill>
        <p:spPr>
          <a:xfrm>
            <a:off x="78191" y="5583503"/>
            <a:ext cx="11887662" cy="1017644"/>
          </a:xfrm>
          <a:prstGeom prst="rect">
            <a:avLst/>
          </a:prstGeom>
        </p:spPr>
      </p:pic>
    </p:spTree>
    <p:extLst>
      <p:ext uri="{BB962C8B-B14F-4D97-AF65-F5344CB8AC3E}">
        <p14:creationId xmlns:p14="http://schemas.microsoft.com/office/powerpoint/2010/main" val="3831670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63" y="0"/>
            <a:ext cx="11992963" cy="6858000"/>
          </a:xfrm>
          <a:prstGeom prst="rect">
            <a:avLst/>
          </a:prstGeom>
        </p:spPr>
      </p:pic>
    </p:spTree>
    <p:extLst>
      <p:ext uri="{BB962C8B-B14F-4D97-AF65-F5344CB8AC3E}">
        <p14:creationId xmlns:p14="http://schemas.microsoft.com/office/powerpoint/2010/main" val="20255276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563562"/>
          </a:xfrm>
        </p:spPr>
        <p:txBody>
          <a:bodyPr>
            <a:normAutofit fontScale="90000"/>
          </a:bodyPr>
          <a:lstStyle/>
          <a:p>
            <a:r>
              <a:rPr lang="en-US" b="1" u="sng" dirty="0" smtClean="0"/>
              <a:t>What is wrong here?</a:t>
            </a:r>
            <a:endParaRPr lang="en-US" b="1" u="sng" dirty="0"/>
          </a:p>
        </p:txBody>
      </p:sp>
      <p:pic>
        <p:nvPicPr>
          <p:cNvPr id="19458" name="Picture 2"/>
          <p:cNvPicPr>
            <a:picLocks noGrp="1" noChangeAspect="1" noChangeArrowheads="1"/>
          </p:cNvPicPr>
          <p:nvPr>
            <p:ph idx="1"/>
          </p:nvPr>
        </p:nvPicPr>
        <p:blipFill>
          <a:blip r:embed="rId3" cstate="print"/>
          <a:srcRect r="39823"/>
          <a:stretch>
            <a:fillRect/>
          </a:stretch>
        </p:blipFill>
        <p:spPr bwMode="auto">
          <a:xfrm>
            <a:off x="1752600" y="1371600"/>
            <a:ext cx="1295400" cy="135255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5562600" y="1371600"/>
          <a:ext cx="1689768" cy="501650"/>
        </p:xfrm>
        <a:graphic>
          <a:graphicData uri="http://schemas.openxmlformats.org/presentationml/2006/ole">
            <mc:AlternateContent xmlns:mc="http://schemas.openxmlformats.org/markup-compatibility/2006">
              <mc:Choice xmlns:v="urn:schemas-microsoft-com:vml" Requires="v">
                <p:oleObj spid="_x0000_s46107" name="Equation" r:id="rId4" imgW="812520" imgH="241200" progId="Equation.3">
                  <p:embed/>
                </p:oleObj>
              </mc:Choice>
              <mc:Fallback>
                <p:oleObj name="Equation" r:id="rId4" imgW="81252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1371600"/>
                        <a:ext cx="1689768"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7391400" y="1447800"/>
            <a:ext cx="1371600" cy="369332"/>
          </a:xfrm>
          <a:prstGeom prst="rect">
            <a:avLst/>
          </a:prstGeom>
          <a:noFill/>
        </p:spPr>
        <p:txBody>
          <a:bodyPr wrap="square" rtlCol="0">
            <a:spAutoFit/>
          </a:bodyPr>
          <a:lstStyle/>
          <a:p>
            <a:r>
              <a:rPr lang="en-US" b="1" dirty="0"/>
              <a:t>And desired  </a:t>
            </a:r>
          </a:p>
        </p:txBody>
      </p:sp>
      <p:graphicFrame>
        <p:nvGraphicFramePr>
          <p:cNvPr id="9" name="Object 8"/>
          <p:cNvGraphicFramePr>
            <a:graphicFrameLocks noChangeAspect="1"/>
          </p:cNvGraphicFramePr>
          <p:nvPr>
            <p:extLst/>
          </p:nvPr>
        </p:nvGraphicFramePr>
        <p:xfrm>
          <a:off x="8921751" y="1447800"/>
          <a:ext cx="1311275" cy="381000"/>
        </p:xfrm>
        <a:graphic>
          <a:graphicData uri="http://schemas.openxmlformats.org/presentationml/2006/ole">
            <mc:AlternateContent xmlns:mc="http://schemas.openxmlformats.org/markup-compatibility/2006">
              <mc:Choice xmlns:v="urn:schemas-microsoft-com:vml" Requires="v">
                <p:oleObj spid="_x0000_s46108" name="Equation" r:id="rId6" imgW="787320" imgH="228600" progId="Equation.DSMT4">
                  <p:embed/>
                </p:oleObj>
              </mc:Choice>
              <mc:Fallback>
                <p:oleObj name="Equation" r:id="rId6" imgW="787320" imgH="228600" progId="Equation.DSMT4">
                  <p:embed/>
                  <p:pic>
                    <p:nvPicPr>
                      <p:cNvPr id="0" name=""/>
                      <p:cNvPicPr>
                        <a:picLocks noChangeAspect="1" noChangeArrowheads="1"/>
                      </p:cNvPicPr>
                      <p:nvPr/>
                    </p:nvPicPr>
                    <p:blipFill>
                      <a:blip r:embed="rId7"/>
                      <a:srcRect/>
                      <a:stretch>
                        <a:fillRect/>
                      </a:stretch>
                    </p:blipFill>
                    <p:spPr bwMode="auto">
                      <a:xfrm>
                        <a:off x="8921751" y="1447800"/>
                        <a:ext cx="1311275"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2687639" y="3116263"/>
          <a:ext cx="6103937" cy="793750"/>
        </p:xfrm>
        <a:graphic>
          <a:graphicData uri="http://schemas.openxmlformats.org/presentationml/2006/ole">
            <mc:AlternateContent xmlns:mc="http://schemas.openxmlformats.org/markup-compatibility/2006">
              <mc:Choice xmlns:v="urn:schemas-microsoft-com:vml" Requires="v">
                <p:oleObj spid="_x0000_s46109" name="Equation" r:id="rId8" imgW="2831760" imgH="368280" progId="Equation.DSMT4">
                  <p:embed/>
                </p:oleObj>
              </mc:Choice>
              <mc:Fallback>
                <p:oleObj name="Equation" r:id="rId8" imgW="2831760" imgH="368280" progId="Equation.DSMT4">
                  <p:embed/>
                  <p:pic>
                    <p:nvPicPr>
                      <p:cNvPr id="0" name=""/>
                      <p:cNvPicPr>
                        <a:picLocks noChangeAspect="1" noChangeArrowheads="1"/>
                      </p:cNvPicPr>
                      <p:nvPr/>
                    </p:nvPicPr>
                    <p:blipFill>
                      <a:blip r:embed="rId9"/>
                      <a:srcRect/>
                      <a:stretch>
                        <a:fillRect/>
                      </a:stretch>
                    </p:blipFill>
                    <p:spPr bwMode="auto">
                      <a:xfrm>
                        <a:off x="2687639" y="3116263"/>
                        <a:ext cx="6103937" cy="793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2781300" y="4983738"/>
            <a:ext cx="6629400" cy="707886"/>
          </a:xfrm>
          <a:prstGeom prst="rect">
            <a:avLst/>
          </a:prstGeom>
          <a:noFill/>
        </p:spPr>
        <p:txBody>
          <a:bodyPr wrap="square" rtlCol="0">
            <a:spAutoFit/>
          </a:bodyPr>
          <a:lstStyle/>
          <a:p>
            <a:r>
              <a:rPr lang="en-US" sz="2000" b="1" dirty="0"/>
              <a:t>I wanted to have an output of 100mV ; it implies that I must have a resistance equal to </a:t>
            </a:r>
          </a:p>
        </p:txBody>
      </p:sp>
      <p:graphicFrame>
        <p:nvGraphicFramePr>
          <p:cNvPr id="12" name="Object 11"/>
          <p:cNvGraphicFramePr>
            <a:graphicFrameLocks noChangeAspect="1"/>
          </p:cNvGraphicFramePr>
          <p:nvPr>
            <p:extLst/>
          </p:nvPr>
        </p:nvGraphicFramePr>
        <p:xfrm>
          <a:off x="4294414" y="6083162"/>
          <a:ext cx="2578100" cy="533400"/>
        </p:xfrm>
        <a:graphic>
          <a:graphicData uri="http://schemas.openxmlformats.org/presentationml/2006/ole">
            <mc:AlternateContent xmlns:mc="http://schemas.openxmlformats.org/markup-compatibility/2006">
              <mc:Choice xmlns:v="urn:schemas-microsoft-com:vml" Requires="v">
                <p:oleObj spid="_x0000_s46110" name="Equation" r:id="rId10" imgW="1104840" imgH="228600" progId="Equation.3">
                  <p:embed/>
                </p:oleObj>
              </mc:Choice>
              <mc:Fallback>
                <p:oleObj name="Equation" r:id="rId10" imgW="110484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94414" y="6083162"/>
                        <a:ext cx="25781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463" name="Picture 7"/>
          <p:cNvPicPr>
            <a:picLocks noChangeAspect="1" noChangeArrowheads="1"/>
          </p:cNvPicPr>
          <p:nvPr/>
        </p:nvPicPr>
        <p:blipFill>
          <a:blip r:embed="rId12" cstate="print"/>
          <a:srcRect/>
          <a:stretch>
            <a:fillRect/>
          </a:stretch>
        </p:blipFill>
        <p:spPr bwMode="auto">
          <a:xfrm>
            <a:off x="2971800" y="1524001"/>
            <a:ext cx="838200" cy="695325"/>
          </a:xfrm>
          <a:prstGeom prst="rect">
            <a:avLst/>
          </a:prstGeom>
          <a:noFill/>
          <a:ln w="9525">
            <a:noFill/>
            <a:miter lim="800000"/>
            <a:headEnd/>
            <a:tailEnd/>
          </a:ln>
        </p:spPr>
      </p:pic>
      <p:pic>
        <p:nvPicPr>
          <p:cNvPr id="14" name="Picture 2"/>
          <p:cNvPicPr>
            <a:picLocks noChangeAspect="1" noChangeArrowheads="1"/>
          </p:cNvPicPr>
          <p:nvPr/>
        </p:nvPicPr>
        <p:blipFill>
          <a:blip r:embed="rId3" cstate="print"/>
          <a:srcRect l="60177" t="16901"/>
          <a:stretch>
            <a:fillRect/>
          </a:stretch>
        </p:blipFill>
        <p:spPr bwMode="auto">
          <a:xfrm>
            <a:off x="2743200" y="2133600"/>
            <a:ext cx="990600" cy="1298787"/>
          </a:xfrm>
          <a:prstGeom prst="rect">
            <a:avLst/>
          </a:prstGeom>
          <a:noFill/>
          <a:ln w="9525">
            <a:noFill/>
            <a:miter lim="800000"/>
            <a:headEnd/>
            <a:tailEnd/>
          </a:ln>
        </p:spPr>
      </p:pic>
      <p:graphicFrame>
        <p:nvGraphicFramePr>
          <p:cNvPr id="15" name="Object 14"/>
          <p:cNvGraphicFramePr>
            <a:graphicFrameLocks noChangeAspect="1"/>
          </p:cNvGraphicFramePr>
          <p:nvPr/>
        </p:nvGraphicFramePr>
        <p:xfrm>
          <a:off x="4267200" y="1447800"/>
          <a:ext cx="1257300" cy="419100"/>
        </p:xfrm>
        <a:graphic>
          <a:graphicData uri="http://schemas.openxmlformats.org/presentationml/2006/ole">
            <mc:AlternateContent xmlns:mc="http://schemas.openxmlformats.org/markup-compatibility/2006">
              <mc:Choice xmlns:v="urn:schemas-microsoft-com:vml" Requires="v">
                <p:oleObj spid="_x0000_s46111" name="Equation" r:id="rId13" imgW="685800" imgH="228600" progId="Equation.3">
                  <p:embed/>
                </p:oleObj>
              </mc:Choice>
              <mc:Fallback>
                <p:oleObj name="Equation" r:id="rId13" imgW="6858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67200" y="1447800"/>
                        <a:ext cx="12573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31740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3886200" y="228600"/>
            <a:ext cx="6172200" cy="5867400"/>
            <a:chOff x="838200" y="457200"/>
            <a:chExt cx="6172200" cy="5867400"/>
          </a:xfrm>
        </p:grpSpPr>
        <p:cxnSp>
          <p:nvCxnSpPr>
            <p:cNvPr id="5" name="Straight Arrow Connector 4"/>
            <p:cNvCxnSpPr/>
            <p:nvPr/>
          </p:nvCxnSpPr>
          <p:spPr>
            <a:xfrm flipV="1">
              <a:off x="838200" y="457200"/>
              <a:ext cx="0" cy="5257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838200" y="5715000"/>
              <a:ext cx="6172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38200" y="5562600"/>
              <a:ext cx="2514600" cy="15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352800" y="609600"/>
              <a:ext cx="914400" cy="4953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838200" y="5638800"/>
              <a:ext cx="4572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810000" y="3048000"/>
              <a:ext cx="0" cy="26670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38200" y="3048000"/>
              <a:ext cx="29718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38200" y="838200"/>
              <a:ext cx="3352800" cy="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67200" y="838200"/>
              <a:ext cx="0" cy="4876800"/>
            </a:xfrm>
            <a:prstGeom prst="line">
              <a:avLst/>
            </a:prstGeom>
            <a:ln w="2857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295400" y="5791200"/>
              <a:ext cx="0" cy="5334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838200" y="5791200"/>
              <a:ext cx="0" cy="5334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267200" y="5715000"/>
              <a:ext cx="0" cy="5334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3810000" y="5715000"/>
              <a:ext cx="0" cy="533400"/>
            </a:xfrm>
            <a:prstGeom prst="straightConnector1">
              <a:avLst/>
            </a:prstGeom>
            <a:ln w="28575">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44" name="Rounded Rectangular Callout 43"/>
          <p:cNvSpPr/>
          <p:nvPr/>
        </p:nvSpPr>
        <p:spPr>
          <a:xfrm>
            <a:off x="1981200" y="4114800"/>
            <a:ext cx="838200" cy="381000"/>
          </a:xfrm>
          <a:prstGeom prst="wedgeRoundRectCallout">
            <a:avLst>
              <a:gd name="adj1" fmla="val 173852"/>
              <a:gd name="adj2" fmla="val 2877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9"/>
          <p:cNvGrpSpPr/>
          <p:nvPr/>
        </p:nvGrpSpPr>
        <p:grpSpPr>
          <a:xfrm>
            <a:off x="1676400" y="0"/>
            <a:ext cx="8686800" cy="6629400"/>
            <a:chOff x="152400" y="0"/>
            <a:chExt cx="8686800" cy="6629400"/>
          </a:xfrm>
        </p:grpSpPr>
        <p:sp>
          <p:nvSpPr>
            <p:cNvPr id="39" name="Rounded Rectangular Callout 38"/>
            <p:cNvSpPr/>
            <p:nvPr/>
          </p:nvSpPr>
          <p:spPr>
            <a:xfrm>
              <a:off x="6477000" y="5791200"/>
              <a:ext cx="914400" cy="381000"/>
            </a:xfrm>
            <a:prstGeom prst="wedgeRoundRectCallout">
              <a:avLst>
                <a:gd name="adj1" fmla="val -129924"/>
                <a:gd name="adj2" fmla="val 71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760mv</a:t>
              </a:r>
            </a:p>
          </p:txBody>
        </p:sp>
        <p:sp>
          <p:nvSpPr>
            <p:cNvPr id="40" name="Rounded Rectangular Callout 39"/>
            <p:cNvSpPr/>
            <p:nvPr/>
          </p:nvSpPr>
          <p:spPr>
            <a:xfrm>
              <a:off x="4572000" y="6248400"/>
              <a:ext cx="914400" cy="381000"/>
            </a:xfrm>
            <a:prstGeom prst="wedgeRoundRectCallout">
              <a:avLst>
                <a:gd name="adj1" fmla="val 37908"/>
                <a:gd name="adj2" fmla="val -107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750mv</a:t>
              </a:r>
            </a:p>
          </p:txBody>
        </p:sp>
        <p:sp>
          <p:nvSpPr>
            <p:cNvPr id="41" name="Rounded Rectangular Callout 40"/>
            <p:cNvSpPr/>
            <p:nvPr/>
          </p:nvSpPr>
          <p:spPr>
            <a:xfrm>
              <a:off x="3505200" y="6248400"/>
              <a:ext cx="838200" cy="381000"/>
            </a:xfrm>
            <a:prstGeom prst="wedgeRoundRectCallout">
              <a:avLst>
                <a:gd name="adj1" fmla="val -129924"/>
                <a:gd name="adj2" fmla="val -92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 </a:t>
              </a:r>
              <a:r>
                <a:rPr lang="en-US" b="1" dirty="0" err="1"/>
                <a:t>mv</a:t>
              </a:r>
              <a:endParaRPr lang="en-US" b="1" dirty="0"/>
            </a:p>
          </p:txBody>
        </p:sp>
        <p:sp>
          <p:nvSpPr>
            <p:cNvPr id="43" name="Rounded Rectangular Callout 42"/>
            <p:cNvSpPr/>
            <p:nvPr/>
          </p:nvSpPr>
          <p:spPr>
            <a:xfrm>
              <a:off x="228600" y="2590800"/>
              <a:ext cx="838200" cy="381000"/>
            </a:xfrm>
            <a:prstGeom prst="wedgeRoundRectCallout">
              <a:avLst>
                <a:gd name="adj1" fmla="val 199027"/>
                <a:gd name="adj2" fmla="val 108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1.7mA</a:t>
              </a:r>
            </a:p>
          </p:txBody>
        </p:sp>
        <p:sp>
          <p:nvSpPr>
            <p:cNvPr id="45" name="Rounded Rectangular Callout 44"/>
            <p:cNvSpPr/>
            <p:nvPr/>
          </p:nvSpPr>
          <p:spPr>
            <a:xfrm>
              <a:off x="152400" y="1828800"/>
              <a:ext cx="1066800" cy="381000"/>
            </a:xfrm>
            <a:prstGeom prst="wedgeRoundRectCallout">
              <a:avLst>
                <a:gd name="adj1" fmla="val 152753"/>
                <a:gd name="adj2" fmla="val -3621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2.48mA</a:t>
              </a:r>
            </a:p>
          </p:txBody>
        </p:sp>
        <p:graphicFrame>
          <p:nvGraphicFramePr>
            <p:cNvPr id="46" name="Object 45"/>
            <p:cNvGraphicFramePr>
              <a:graphicFrameLocks noChangeAspect="1"/>
            </p:cNvGraphicFramePr>
            <p:nvPr/>
          </p:nvGraphicFramePr>
          <p:xfrm>
            <a:off x="457200" y="4191000"/>
            <a:ext cx="711200" cy="203200"/>
          </p:xfrm>
          <a:graphic>
            <a:graphicData uri="http://schemas.openxmlformats.org/presentationml/2006/ole">
              <mc:AlternateContent xmlns:mc="http://schemas.openxmlformats.org/markup-compatibility/2006">
                <mc:Choice xmlns:v="urn:schemas-microsoft-com:vml" Requires="v">
                  <p:oleObj spid="_x0000_s47121" name="Equation" r:id="rId3" imgW="711000" imgH="203040" progId="Equation.3">
                    <p:embed/>
                  </p:oleObj>
                </mc:Choice>
                <mc:Fallback>
                  <p:oleObj name="Equation" r:id="rId3" imgW="7110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191000"/>
                          <a:ext cx="711200" cy="20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 name="Object 46"/>
            <p:cNvGraphicFramePr>
              <a:graphicFrameLocks noChangeAspect="1"/>
            </p:cNvGraphicFramePr>
            <p:nvPr/>
          </p:nvGraphicFramePr>
          <p:xfrm>
            <a:off x="8296835" y="4953000"/>
            <a:ext cx="542365" cy="485274"/>
          </p:xfrm>
          <a:graphic>
            <a:graphicData uri="http://schemas.openxmlformats.org/presentationml/2006/ole">
              <mc:AlternateContent xmlns:mc="http://schemas.openxmlformats.org/markup-compatibility/2006">
                <mc:Choice xmlns:v="urn:schemas-microsoft-com:vml" Requires="v">
                  <p:oleObj spid="_x0000_s47122" name="Equation" r:id="rId5" imgW="241200" imgH="215640" progId="Equation.3">
                    <p:embed/>
                  </p:oleObj>
                </mc:Choice>
                <mc:Fallback>
                  <p:oleObj name="Equation" r:id="rId5" imgW="24120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6835" y="4953000"/>
                          <a:ext cx="542365" cy="4852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 name="Object 47"/>
            <p:cNvGraphicFramePr>
              <a:graphicFrameLocks noChangeAspect="1"/>
            </p:cNvGraphicFramePr>
            <p:nvPr/>
          </p:nvGraphicFramePr>
          <p:xfrm>
            <a:off x="1676400" y="0"/>
            <a:ext cx="469900" cy="604157"/>
          </p:xfrm>
          <a:graphic>
            <a:graphicData uri="http://schemas.openxmlformats.org/presentationml/2006/ole">
              <mc:AlternateContent xmlns:mc="http://schemas.openxmlformats.org/markup-compatibility/2006">
                <mc:Choice xmlns:v="urn:schemas-microsoft-com:vml" Requires="v">
                  <p:oleObj spid="_x0000_s47123" name="Equation" r:id="rId7" imgW="177480" imgH="228600" progId="Equation.3">
                    <p:embed/>
                  </p:oleObj>
                </mc:Choice>
                <mc:Fallback>
                  <p:oleObj name="Equation" r:id="rId7" imgW="17748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0"/>
                          <a:ext cx="469900" cy="6041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9" name="Title 1"/>
          <p:cNvSpPr>
            <a:spLocks noGrp="1"/>
          </p:cNvSpPr>
          <p:nvPr>
            <p:ph type="title"/>
          </p:nvPr>
        </p:nvSpPr>
        <p:spPr>
          <a:xfrm>
            <a:off x="7467600" y="304800"/>
            <a:ext cx="3200400" cy="685800"/>
          </a:xfrm>
        </p:spPr>
        <p:txBody>
          <a:bodyPr>
            <a:normAutofit/>
          </a:bodyPr>
          <a:lstStyle/>
          <a:p>
            <a:r>
              <a:rPr lang="en-US" sz="3200" b="1" dirty="0"/>
              <a:t>How can I fix it</a:t>
            </a:r>
          </a:p>
        </p:txBody>
      </p:sp>
    </p:spTree>
    <p:extLst>
      <p:ext uri="{BB962C8B-B14F-4D97-AF65-F5344CB8AC3E}">
        <p14:creationId xmlns:p14="http://schemas.microsoft.com/office/powerpoint/2010/main" val="1469744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Biasing the transistor</a:t>
            </a:r>
            <a:endParaRPr lang="en-US" b="1" u="sng" dirty="0"/>
          </a:p>
        </p:txBody>
      </p:sp>
      <p:pic>
        <p:nvPicPr>
          <p:cNvPr id="22530" name="Picture 2"/>
          <p:cNvPicPr>
            <a:picLocks noGrp="1" noChangeAspect="1" noChangeArrowheads="1"/>
          </p:cNvPicPr>
          <p:nvPr>
            <p:ph idx="1"/>
          </p:nvPr>
        </p:nvPicPr>
        <p:blipFill>
          <a:blip r:embed="rId2" cstate="print"/>
          <a:srcRect t="63889" r="62319"/>
          <a:stretch>
            <a:fillRect/>
          </a:stretch>
        </p:blipFill>
        <p:spPr bwMode="auto">
          <a:xfrm>
            <a:off x="3733800" y="5105400"/>
            <a:ext cx="2051538" cy="111125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37681"/>
          <a:stretch>
            <a:fillRect/>
          </a:stretch>
        </p:blipFill>
        <p:spPr bwMode="auto">
          <a:xfrm>
            <a:off x="6934199" y="1905000"/>
            <a:ext cx="2940538" cy="2667000"/>
          </a:xfrm>
          <a:prstGeom prst="rect">
            <a:avLst/>
          </a:prstGeom>
          <a:noFill/>
          <a:ln w="9525">
            <a:noFill/>
            <a:miter lim="800000"/>
            <a:headEnd/>
            <a:tailEnd/>
          </a:ln>
        </p:spPr>
      </p:pic>
      <p:pic>
        <p:nvPicPr>
          <p:cNvPr id="7" name="Picture 2"/>
          <p:cNvPicPr>
            <a:picLocks noChangeAspect="1" noChangeArrowheads="1"/>
          </p:cNvPicPr>
          <p:nvPr/>
        </p:nvPicPr>
        <p:blipFill>
          <a:blip r:embed="rId3" cstate="print"/>
          <a:srcRect t="50704" r="66715" b="18016"/>
          <a:stretch>
            <a:fillRect/>
          </a:stretch>
        </p:blipFill>
        <p:spPr bwMode="auto">
          <a:xfrm>
            <a:off x="4114800" y="4114801"/>
            <a:ext cx="1806674" cy="1066799"/>
          </a:xfrm>
          <a:prstGeom prst="rect">
            <a:avLst/>
          </a:prstGeom>
          <a:noFill/>
          <a:ln w="9525">
            <a:noFill/>
            <a:miter lim="800000"/>
            <a:headEnd/>
            <a:tailEnd/>
          </a:ln>
        </p:spPr>
      </p:pic>
      <p:cxnSp>
        <p:nvCxnSpPr>
          <p:cNvPr id="10" name="Straight Connector 9"/>
          <p:cNvCxnSpPr/>
          <p:nvPr/>
        </p:nvCxnSpPr>
        <p:spPr>
          <a:xfrm flipH="1">
            <a:off x="5486400" y="3581400"/>
            <a:ext cx="1447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486400" y="3581400"/>
            <a:ext cx="0" cy="609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72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latin typeface="Arial Black" panose="020B0A04020102020204" pitchFamily="34" charset="0"/>
              </a:rPr>
              <a:t>Lecture No </a:t>
            </a:r>
            <a:r>
              <a:rPr lang="en-US" b="1" dirty="0" smtClean="0">
                <a:latin typeface="Arial Black" panose="020B0A04020102020204" pitchFamily="34" charset="0"/>
              </a:rPr>
              <a:t>6 </a:t>
            </a:r>
            <a:r>
              <a:rPr lang="en-US" b="1" dirty="0" smtClean="0">
                <a:latin typeface="Arial Black" panose="020B0A04020102020204" pitchFamily="34" charset="0"/>
              </a:rPr>
              <a:t>BJT</a:t>
            </a:r>
            <a:endParaRPr lang="en-US" b="1" dirty="0">
              <a:latin typeface="Arial Black" panose="020B0A04020102020204" pitchFamily="34" charset="0"/>
            </a:endParaRPr>
          </a:p>
        </p:txBody>
      </p:sp>
    </p:spTree>
    <p:extLst>
      <p:ext uri="{BB962C8B-B14F-4D97-AF65-F5344CB8AC3E}">
        <p14:creationId xmlns:p14="http://schemas.microsoft.com/office/powerpoint/2010/main" val="26459454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868362"/>
          </a:xfrm>
          <a:solidFill>
            <a:srgbClr val="FFFF00"/>
          </a:solidFill>
        </p:spPr>
        <p:txBody>
          <a:bodyPr/>
          <a:lstStyle/>
          <a:p>
            <a:r>
              <a:rPr lang="en-US" b="1" u="sng" dirty="0" smtClean="0">
                <a:latin typeface="Arial Black" panose="020B0A04020102020204" pitchFamily="34" charset="0"/>
              </a:rPr>
              <a:t>DC Analysis </a:t>
            </a:r>
            <a:endParaRPr lang="en-US" b="1" u="sng" dirty="0">
              <a:latin typeface="Arial Black" panose="020B0A04020102020204" pitchFamily="34" charset="0"/>
            </a:endParaRPr>
          </a:p>
        </p:txBody>
      </p:sp>
      <p:sp>
        <p:nvSpPr>
          <p:cNvPr id="4" name="TextBox 3"/>
          <p:cNvSpPr txBox="1"/>
          <p:nvPr/>
        </p:nvSpPr>
        <p:spPr>
          <a:xfrm>
            <a:off x="1828800" y="1447801"/>
            <a:ext cx="8458200" cy="461665"/>
          </a:xfrm>
          <a:prstGeom prst="rect">
            <a:avLst/>
          </a:prstGeom>
          <a:noFill/>
        </p:spPr>
        <p:txBody>
          <a:bodyPr wrap="square" rtlCol="0">
            <a:spAutoFit/>
          </a:bodyPr>
          <a:lstStyle/>
          <a:p>
            <a:r>
              <a:rPr lang="en-US" sz="2400" b="1" dirty="0"/>
              <a:t>First question to be asked, In which mode is transistor operating?</a:t>
            </a:r>
          </a:p>
        </p:txBody>
      </p:sp>
      <p:sp>
        <p:nvSpPr>
          <p:cNvPr id="5" name="TextBox 4"/>
          <p:cNvSpPr txBox="1"/>
          <p:nvPr/>
        </p:nvSpPr>
        <p:spPr>
          <a:xfrm>
            <a:off x="1828800" y="2293204"/>
            <a:ext cx="8305800" cy="830997"/>
          </a:xfrm>
          <a:prstGeom prst="rect">
            <a:avLst/>
          </a:prstGeom>
          <a:noFill/>
        </p:spPr>
        <p:txBody>
          <a:bodyPr wrap="square" rtlCol="0">
            <a:spAutoFit/>
          </a:bodyPr>
          <a:lstStyle/>
          <a:p>
            <a:r>
              <a:rPr lang="en-US" sz="2400" b="1" dirty="0"/>
              <a:t>A quick check of the terminal voltages will indicate whether the transistor is cut off or conducting</a:t>
            </a:r>
          </a:p>
        </p:txBody>
      </p:sp>
      <p:sp>
        <p:nvSpPr>
          <p:cNvPr id="6" name="TextBox 5"/>
          <p:cNvSpPr txBox="1"/>
          <p:nvPr/>
        </p:nvSpPr>
        <p:spPr>
          <a:xfrm>
            <a:off x="1905000" y="3505201"/>
            <a:ext cx="8077200" cy="830997"/>
          </a:xfrm>
          <a:prstGeom prst="rect">
            <a:avLst/>
          </a:prstGeom>
          <a:noFill/>
        </p:spPr>
        <p:txBody>
          <a:bodyPr wrap="square" rtlCol="0">
            <a:spAutoFit/>
          </a:bodyPr>
          <a:lstStyle/>
          <a:p>
            <a:r>
              <a:rPr lang="en-US" sz="2400" b="1" dirty="0"/>
              <a:t>If conducting , we have to determine whether it is operating in the active mode or in saturation.</a:t>
            </a:r>
          </a:p>
        </p:txBody>
      </p:sp>
      <p:sp>
        <p:nvSpPr>
          <p:cNvPr id="7" name="TextBox 6"/>
          <p:cNvSpPr txBox="1"/>
          <p:nvPr/>
        </p:nvSpPr>
        <p:spPr>
          <a:xfrm>
            <a:off x="1905000" y="4800601"/>
            <a:ext cx="8153400" cy="830997"/>
          </a:xfrm>
          <a:prstGeom prst="rect">
            <a:avLst/>
          </a:prstGeom>
          <a:noFill/>
        </p:spPr>
        <p:txBody>
          <a:bodyPr wrap="square" rtlCol="0">
            <a:spAutoFit/>
          </a:bodyPr>
          <a:lstStyle/>
          <a:p>
            <a:r>
              <a:rPr lang="en-US" sz="2400" b="1" dirty="0"/>
              <a:t>Using following step by step procedure we can determine the terminal voltages </a:t>
            </a:r>
          </a:p>
        </p:txBody>
      </p:sp>
    </p:spTree>
    <p:extLst>
      <p:ext uri="{BB962C8B-B14F-4D97-AF65-F5344CB8AC3E}">
        <p14:creationId xmlns:p14="http://schemas.microsoft.com/office/powerpoint/2010/main" val="137910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685800"/>
          </a:xfrm>
        </p:spPr>
        <p:txBody>
          <a:bodyPr>
            <a:normAutofit fontScale="90000"/>
          </a:bodyPr>
          <a:lstStyle/>
          <a:p>
            <a:r>
              <a:rPr lang="en-US" b="1" u="sng" dirty="0" smtClean="0"/>
              <a:t>DC Analysis </a:t>
            </a:r>
            <a:endParaRPr lang="en-US" b="1" u="sng" dirty="0"/>
          </a:p>
        </p:txBody>
      </p:sp>
      <p:sp>
        <p:nvSpPr>
          <p:cNvPr id="4" name="TextBox 3"/>
          <p:cNvSpPr txBox="1"/>
          <p:nvPr/>
        </p:nvSpPr>
        <p:spPr>
          <a:xfrm>
            <a:off x="1752600" y="1066801"/>
            <a:ext cx="7543800" cy="461665"/>
          </a:xfrm>
          <a:prstGeom prst="rect">
            <a:avLst/>
          </a:prstGeom>
          <a:solidFill>
            <a:srgbClr val="FFFF00"/>
          </a:solidFill>
          <a:ln>
            <a:solidFill>
              <a:srgbClr val="FF0000"/>
            </a:solidFill>
          </a:ln>
        </p:spPr>
        <p:txBody>
          <a:bodyPr wrap="square" rtlCol="0">
            <a:spAutoFit/>
          </a:bodyPr>
          <a:lstStyle/>
          <a:p>
            <a:r>
              <a:rPr lang="en-US" sz="2400" b="1" dirty="0"/>
              <a:t>Assume that the transistor is operating in Active mode</a:t>
            </a:r>
          </a:p>
        </p:txBody>
      </p:sp>
      <p:sp>
        <p:nvSpPr>
          <p:cNvPr id="5" name="TextBox 4"/>
          <p:cNvSpPr txBox="1"/>
          <p:nvPr/>
        </p:nvSpPr>
        <p:spPr>
          <a:xfrm>
            <a:off x="1752600" y="1905001"/>
            <a:ext cx="8229600" cy="1200329"/>
          </a:xfrm>
          <a:prstGeom prst="rect">
            <a:avLst/>
          </a:prstGeom>
          <a:solidFill>
            <a:schemeClr val="tx2">
              <a:lumMod val="40000"/>
              <a:lumOff val="60000"/>
            </a:schemeClr>
          </a:solidFill>
          <a:ln>
            <a:solidFill>
              <a:srgbClr val="FF0000"/>
            </a:solidFill>
          </a:ln>
        </p:spPr>
        <p:txBody>
          <a:bodyPr wrap="square" rtlCol="0">
            <a:spAutoFit/>
          </a:bodyPr>
          <a:lstStyle/>
          <a:p>
            <a:r>
              <a:rPr lang="en-US" sz="2400" b="1" dirty="0"/>
              <a:t>Check for consistency of the results with the FB conditions, the </a:t>
            </a:r>
            <a:r>
              <a:rPr lang="en-US" sz="2400" b="1" dirty="0" err="1"/>
              <a:t>Vbe</a:t>
            </a:r>
            <a:r>
              <a:rPr lang="en-US" sz="2400" b="1" dirty="0"/>
              <a:t> FB, </a:t>
            </a:r>
            <a:r>
              <a:rPr lang="en-US" sz="2400" b="1" dirty="0" err="1"/>
              <a:t>Vcb</a:t>
            </a:r>
            <a:r>
              <a:rPr lang="en-US" sz="2400" b="1" dirty="0"/>
              <a:t> RB more than -0.4 for NPN and lower than 0.4 for PNP; If yes the task is complete but if no then</a:t>
            </a:r>
          </a:p>
        </p:txBody>
      </p:sp>
      <p:sp>
        <p:nvSpPr>
          <p:cNvPr id="7" name="TextBox 6"/>
          <p:cNvSpPr txBox="1"/>
          <p:nvPr/>
        </p:nvSpPr>
        <p:spPr>
          <a:xfrm>
            <a:off x="1828800" y="3500736"/>
            <a:ext cx="4267200" cy="461665"/>
          </a:xfrm>
          <a:prstGeom prst="rect">
            <a:avLst/>
          </a:prstGeom>
          <a:solidFill>
            <a:srgbClr val="66FF99"/>
          </a:solidFill>
          <a:ln>
            <a:solidFill>
              <a:srgbClr val="FF0000"/>
            </a:solidFill>
          </a:ln>
        </p:spPr>
        <p:txBody>
          <a:bodyPr wrap="square" rtlCol="0">
            <a:spAutoFit/>
          </a:bodyPr>
          <a:lstStyle/>
          <a:p>
            <a:r>
              <a:rPr lang="en-US" sz="2400" b="1" dirty="0"/>
              <a:t>Assume saturation mode: </a:t>
            </a:r>
          </a:p>
        </p:txBody>
      </p:sp>
      <p:sp>
        <p:nvSpPr>
          <p:cNvPr id="8" name="TextBox 7"/>
          <p:cNvSpPr txBox="1"/>
          <p:nvPr/>
        </p:nvSpPr>
        <p:spPr>
          <a:xfrm>
            <a:off x="1752600" y="4350604"/>
            <a:ext cx="7696200" cy="830997"/>
          </a:xfrm>
          <a:prstGeom prst="rect">
            <a:avLst/>
          </a:prstGeom>
          <a:solidFill>
            <a:srgbClr val="00B0F0"/>
          </a:solidFill>
          <a:ln>
            <a:solidFill>
              <a:srgbClr val="FF0000"/>
            </a:solidFill>
          </a:ln>
        </p:spPr>
        <p:txBody>
          <a:bodyPr wrap="square" rtlCol="0">
            <a:spAutoFit/>
          </a:bodyPr>
          <a:lstStyle/>
          <a:p>
            <a:r>
              <a:rPr lang="en-US" sz="2400" b="1" dirty="0"/>
              <a:t>Proceed to determine currents and voltages, then check for consistency of the result</a:t>
            </a:r>
          </a:p>
        </p:txBody>
      </p:sp>
      <p:sp>
        <p:nvSpPr>
          <p:cNvPr id="9" name="TextBox 8"/>
          <p:cNvSpPr txBox="1"/>
          <p:nvPr/>
        </p:nvSpPr>
        <p:spPr>
          <a:xfrm>
            <a:off x="1752600" y="5569804"/>
            <a:ext cx="8229600" cy="830997"/>
          </a:xfrm>
          <a:prstGeom prst="rect">
            <a:avLst/>
          </a:prstGeom>
          <a:solidFill>
            <a:schemeClr val="accent2">
              <a:lumMod val="60000"/>
              <a:lumOff val="40000"/>
            </a:schemeClr>
          </a:solidFill>
          <a:ln>
            <a:solidFill>
              <a:srgbClr val="FF0000"/>
            </a:solidFill>
          </a:ln>
        </p:spPr>
        <p:txBody>
          <a:bodyPr wrap="square" rtlCol="0">
            <a:spAutoFit/>
          </a:bodyPr>
          <a:lstStyle/>
          <a:p>
            <a:r>
              <a:rPr lang="en-US" sz="2400" b="1" dirty="0"/>
              <a:t>Here important would be to calculate </a:t>
            </a:r>
            <a:r>
              <a:rPr lang="en-US" sz="2400" b="1" dirty="0" err="1"/>
              <a:t>Ic</a:t>
            </a:r>
            <a:r>
              <a:rPr lang="en-US" sz="2400" b="1" dirty="0"/>
              <a:t>/</a:t>
            </a:r>
            <a:r>
              <a:rPr lang="en-US" sz="2400" b="1" dirty="0" err="1"/>
              <a:t>Ib</a:t>
            </a:r>
            <a:r>
              <a:rPr lang="en-US" sz="2400" b="1" dirty="0"/>
              <a:t>  ratio and verify that it is lower then the transistor beta</a:t>
            </a:r>
          </a:p>
        </p:txBody>
      </p:sp>
    </p:spTree>
    <p:extLst>
      <p:ext uri="{BB962C8B-B14F-4D97-AF65-F5344CB8AC3E}">
        <p14:creationId xmlns:p14="http://schemas.microsoft.com/office/powerpoint/2010/main" val="25222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t="5724"/>
          <a:stretch>
            <a:fillRect/>
          </a:stretch>
        </p:blipFill>
        <p:spPr bwMode="auto">
          <a:xfrm>
            <a:off x="1524000" y="3051162"/>
            <a:ext cx="3276600" cy="3806838"/>
          </a:xfrm>
          <a:prstGeom prst="rect">
            <a:avLst/>
          </a:prstGeom>
          <a:noFill/>
          <a:ln w="9525">
            <a:noFill/>
            <a:miter lim="800000"/>
            <a:headEnd/>
            <a:tailEnd/>
          </a:ln>
        </p:spPr>
      </p:pic>
      <p:grpSp>
        <p:nvGrpSpPr>
          <p:cNvPr id="7" name="Group 6"/>
          <p:cNvGrpSpPr/>
          <p:nvPr/>
        </p:nvGrpSpPr>
        <p:grpSpPr>
          <a:xfrm>
            <a:off x="5181601" y="3018351"/>
            <a:ext cx="5486401" cy="3839650"/>
            <a:chOff x="3657600" y="3018351"/>
            <a:chExt cx="5486401" cy="3839650"/>
          </a:xfrm>
        </p:grpSpPr>
        <p:pic>
          <p:nvPicPr>
            <p:cNvPr id="16387" name="Picture 3"/>
            <p:cNvPicPr>
              <a:picLocks noChangeAspect="1" noChangeArrowheads="1"/>
            </p:cNvPicPr>
            <p:nvPr/>
          </p:nvPicPr>
          <p:blipFill>
            <a:blip r:embed="rId3" cstate="print"/>
            <a:srcRect/>
            <a:stretch>
              <a:fillRect/>
            </a:stretch>
          </p:blipFill>
          <p:spPr bwMode="auto">
            <a:xfrm>
              <a:off x="5334001" y="3018351"/>
              <a:ext cx="3810000" cy="3839650"/>
            </a:xfrm>
            <a:prstGeom prst="rect">
              <a:avLst/>
            </a:prstGeom>
            <a:noFill/>
            <a:ln w="9525">
              <a:noFill/>
              <a:miter lim="800000"/>
              <a:headEnd/>
              <a:tailEnd/>
            </a:ln>
          </p:spPr>
        </p:pic>
        <p:sp>
          <p:nvSpPr>
            <p:cNvPr id="6" name="Notched Right Arrow 5"/>
            <p:cNvSpPr/>
            <p:nvPr/>
          </p:nvSpPr>
          <p:spPr>
            <a:xfrm>
              <a:off x="3657600" y="4343400"/>
              <a:ext cx="1524000" cy="990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389" name="Picture 5"/>
          <p:cNvPicPr>
            <a:picLocks noChangeAspect="1" noChangeArrowheads="1"/>
          </p:cNvPicPr>
          <p:nvPr/>
        </p:nvPicPr>
        <p:blipFill>
          <a:blip r:embed="rId4" cstate="print"/>
          <a:srcRect t="26316"/>
          <a:stretch>
            <a:fillRect/>
          </a:stretch>
        </p:blipFill>
        <p:spPr bwMode="auto">
          <a:xfrm>
            <a:off x="1600200" y="76200"/>
            <a:ext cx="8936182" cy="1066800"/>
          </a:xfrm>
          <a:prstGeom prst="rect">
            <a:avLst/>
          </a:prstGeom>
          <a:noFill/>
          <a:ln w="38100">
            <a:solidFill>
              <a:srgbClr val="FF0000"/>
            </a:solidFill>
            <a:miter lim="800000"/>
            <a:headEnd/>
            <a:tailEnd/>
          </a:ln>
        </p:spPr>
      </p:pic>
      <p:grpSp>
        <p:nvGrpSpPr>
          <p:cNvPr id="11" name="Group 10"/>
          <p:cNvGrpSpPr/>
          <p:nvPr/>
        </p:nvGrpSpPr>
        <p:grpSpPr>
          <a:xfrm>
            <a:off x="1524001" y="1219200"/>
            <a:ext cx="8956985" cy="1828800"/>
            <a:chOff x="0" y="1219200"/>
            <a:chExt cx="8956985" cy="1828800"/>
          </a:xfrm>
        </p:grpSpPr>
        <p:pic>
          <p:nvPicPr>
            <p:cNvPr id="8" name="Picture 7"/>
            <p:cNvPicPr>
              <a:picLocks noChangeAspect="1" noChangeArrowheads="1"/>
            </p:cNvPicPr>
            <p:nvPr/>
          </p:nvPicPr>
          <p:blipFill>
            <a:blip r:embed="rId5" cstate="print"/>
            <a:srcRect/>
            <a:stretch>
              <a:fillRect/>
            </a:stretch>
          </p:blipFill>
          <p:spPr bwMode="auto">
            <a:xfrm>
              <a:off x="0" y="1219200"/>
              <a:ext cx="1828800" cy="1723581"/>
            </a:xfrm>
            <a:prstGeom prst="rect">
              <a:avLst/>
            </a:prstGeom>
            <a:noFill/>
            <a:ln w="9525">
              <a:noFill/>
              <a:miter lim="800000"/>
              <a:headEnd/>
              <a:tailEnd/>
            </a:ln>
          </p:spPr>
        </p:pic>
        <p:pic>
          <p:nvPicPr>
            <p:cNvPr id="9" name="Picture 2"/>
            <p:cNvPicPr>
              <a:picLocks noChangeAspect="1" noChangeArrowheads="1"/>
            </p:cNvPicPr>
            <p:nvPr/>
          </p:nvPicPr>
          <p:blipFill>
            <a:blip r:embed="rId6" cstate="print"/>
            <a:srcRect/>
            <a:stretch>
              <a:fillRect/>
            </a:stretch>
          </p:blipFill>
          <p:spPr bwMode="auto">
            <a:xfrm>
              <a:off x="7391400" y="1295400"/>
              <a:ext cx="1565585" cy="1752600"/>
            </a:xfrm>
            <a:prstGeom prst="rect">
              <a:avLst/>
            </a:prstGeom>
            <a:noFill/>
            <a:ln w="9525">
              <a:noFill/>
              <a:miter lim="800000"/>
              <a:headEnd/>
              <a:tailEnd/>
            </a:ln>
          </p:spPr>
        </p:pic>
        <p:sp>
          <p:nvSpPr>
            <p:cNvPr id="10" name="TextBox 9"/>
            <p:cNvSpPr txBox="1"/>
            <p:nvPr/>
          </p:nvSpPr>
          <p:spPr>
            <a:xfrm>
              <a:off x="2209800" y="1524000"/>
              <a:ext cx="4572000" cy="400110"/>
            </a:xfrm>
            <a:prstGeom prst="rect">
              <a:avLst/>
            </a:prstGeom>
            <a:noFill/>
          </p:spPr>
          <p:txBody>
            <a:bodyPr wrap="square" rtlCol="0">
              <a:spAutoFit/>
            </a:bodyPr>
            <a:lstStyle/>
            <a:p>
              <a:r>
                <a:rPr lang="en-US" sz="2000" b="1" dirty="0"/>
                <a:t>We can see basically two loops BE and CE</a:t>
              </a:r>
            </a:p>
          </p:txBody>
        </p:sp>
      </p:grpSp>
    </p:spTree>
    <p:extLst>
      <p:ext uri="{BB962C8B-B14F-4D97-AF65-F5344CB8AC3E}">
        <p14:creationId xmlns:p14="http://schemas.microsoft.com/office/powerpoint/2010/main" val="14800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0314" y="42863"/>
            <a:ext cx="8229600" cy="685800"/>
          </a:xfrm>
        </p:spPr>
        <p:txBody>
          <a:bodyPr>
            <a:noAutofit/>
          </a:bodyPr>
          <a:lstStyle/>
          <a:p>
            <a:r>
              <a:rPr lang="en-US" sz="5400" b="1" dirty="0"/>
              <a:t>Example </a:t>
            </a:r>
          </a:p>
        </p:txBody>
      </p:sp>
      <p:sp>
        <p:nvSpPr>
          <p:cNvPr id="3" name="Content Placeholder 2"/>
          <p:cNvSpPr>
            <a:spLocks noGrp="1"/>
          </p:cNvSpPr>
          <p:nvPr>
            <p:ph idx="1"/>
          </p:nvPr>
        </p:nvSpPr>
        <p:spPr>
          <a:xfrm>
            <a:off x="1513114" y="707234"/>
            <a:ext cx="9144000" cy="838199"/>
          </a:xfrm>
        </p:spPr>
        <p:txBody>
          <a:bodyPr>
            <a:normAutofit/>
          </a:bodyPr>
          <a:lstStyle/>
          <a:p>
            <a:r>
              <a:rPr lang="en-US" sz="2000" dirty="0"/>
              <a:t>Determine the current Ix, if Q1 and Q2 are identical and operate in active mode and V1=V2</a:t>
            </a:r>
          </a:p>
        </p:txBody>
      </p:sp>
      <p:pic>
        <p:nvPicPr>
          <p:cNvPr id="9219" name="Picture 3"/>
          <p:cNvPicPr>
            <a:picLocks noChangeAspect="1" noChangeArrowheads="1"/>
          </p:cNvPicPr>
          <p:nvPr/>
        </p:nvPicPr>
        <p:blipFill>
          <a:blip r:embed="rId2" cstate="print"/>
          <a:srcRect/>
          <a:stretch>
            <a:fillRect/>
          </a:stretch>
        </p:blipFill>
        <p:spPr bwMode="auto">
          <a:xfrm>
            <a:off x="4343400" y="1295400"/>
            <a:ext cx="3581872" cy="1588292"/>
          </a:xfrm>
          <a:prstGeom prst="rect">
            <a:avLst/>
          </a:prstGeom>
          <a:noFill/>
          <a:ln w="9525">
            <a:noFill/>
            <a:miter lim="800000"/>
            <a:headEnd/>
            <a:tailEnd/>
          </a:ln>
        </p:spPr>
      </p:pic>
      <p:pic>
        <p:nvPicPr>
          <p:cNvPr id="9220" name="Picture 4"/>
          <p:cNvPicPr>
            <a:picLocks noChangeAspect="1" noChangeArrowheads="1"/>
          </p:cNvPicPr>
          <p:nvPr/>
        </p:nvPicPr>
        <p:blipFill>
          <a:blip r:embed="rId3" cstate="print"/>
          <a:srcRect/>
          <a:stretch>
            <a:fillRect/>
          </a:stretch>
        </p:blipFill>
        <p:spPr bwMode="auto">
          <a:xfrm>
            <a:off x="3276600" y="3048000"/>
            <a:ext cx="5705404" cy="1447800"/>
          </a:xfrm>
          <a:prstGeom prst="rect">
            <a:avLst/>
          </a:prstGeom>
          <a:noFill/>
          <a:ln w="9525">
            <a:noFill/>
            <a:miter lim="800000"/>
            <a:headEnd/>
            <a:tailEnd/>
          </a:ln>
        </p:spPr>
      </p:pic>
      <p:pic>
        <p:nvPicPr>
          <p:cNvPr id="9221" name="Picture 5"/>
          <p:cNvPicPr>
            <a:picLocks noChangeAspect="1" noChangeArrowheads="1"/>
          </p:cNvPicPr>
          <p:nvPr/>
        </p:nvPicPr>
        <p:blipFill>
          <a:blip r:embed="rId4" cstate="print"/>
          <a:srcRect/>
          <a:stretch>
            <a:fillRect/>
          </a:stretch>
        </p:blipFill>
        <p:spPr bwMode="auto">
          <a:xfrm>
            <a:off x="2495550" y="4648200"/>
            <a:ext cx="7029450" cy="2082800"/>
          </a:xfrm>
          <a:prstGeom prst="rect">
            <a:avLst/>
          </a:prstGeom>
          <a:noFill/>
          <a:ln w="9525">
            <a:noFill/>
            <a:miter lim="800000"/>
            <a:headEnd/>
            <a:tailEnd/>
          </a:ln>
        </p:spPr>
      </p:pic>
    </p:spTree>
    <p:extLst>
      <p:ext uri="{BB962C8B-B14F-4D97-AF65-F5344CB8AC3E}">
        <p14:creationId xmlns:p14="http://schemas.microsoft.com/office/powerpoint/2010/main" val="298665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wipe(left)">
                                      <p:cBhvr>
                                        <p:cTn id="7" dur="500"/>
                                        <p:tgtEl>
                                          <p:spTgt spid="92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9221"/>
                                        </p:tgtEl>
                                        <p:attrNameLst>
                                          <p:attrName>style.visibility</p:attrName>
                                        </p:attrNameLst>
                                      </p:cBhvr>
                                      <p:to>
                                        <p:strVal val="visible"/>
                                      </p:to>
                                    </p:set>
                                    <p:animEffect transition="in" filter="checkerboard(across)">
                                      <p:cBhvr>
                                        <p:cTn id="12"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0" y="13837"/>
            <a:ext cx="8182708" cy="15240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0" y="1690236"/>
            <a:ext cx="8153400" cy="2729365"/>
          </a:xfrm>
          <a:prstGeom prst="rect">
            <a:avLst/>
          </a:prstGeom>
          <a:noFill/>
          <a:ln w="9525">
            <a:noFill/>
            <a:miter lim="800000"/>
            <a:headEnd/>
            <a:tailEnd/>
          </a:ln>
        </p:spPr>
      </p:pic>
      <p:pic>
        <p:nvPicPr>
          <p:cNvPr id="17412" name="Picture 4"/>
          <p:cNvPicPr>
            <a:picLocks noChangeAspect="1" noChangeArrowheads="1"/>
          </p:cNvPicPr>
          <p:nvPr/>
        </p:nvPicPr>
        <p:blipFill>
          <a:blip r:embed="rId4" cstate="print"/>
          <a:srcRect/>
          <a:stretch>
            <a:fillRect/>
          </a:stretch>
        </p:blipFill>
        <p:spPr bwMode="auto">
          <a:xfrm>
            <a:off x="7773" y="4572000"/>
            <a:ext cx="8174935" cy="2133600"/>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8382000" y="13837"/>
            <a:ext cx="3810000" cy="3839650"/>
          </a:xfrm>
          <a:prstGeom prst="rect">
            <a:avLst/>
          </a:prstGeom>
          <a:noFill/>
          <a:ln w="9525">
            <a:noFill/>
            <a:miter lim="800000"/>
            <a:headEnd/>
            <a:tailEnd/>
          </a:ln>
        </p:spPr>
      </p:pic>
    </p:spTree>
    <p:extLst>
      <p:ext uri="{BB962C8B-B14F-4D97-AF65-F5344CB8AC3E}">
        <p14:creationId xmlns:p14="http://schemas.microsoft.com/office/powerpoint/2010/main" val="302527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animEffect transition="in" filter="checkerboard(across)">
                                      <p:cBhvr>
                                        <p:cTn id="7" dur="500"/>
                                        <p:tgtEl>
                                          <p:spTgt spid="17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412"/>
                                        </p:tgtEl>
                                        <p:attrNameLst>
                                          <p:attrName>style.visibility</p:attrName>
                                        </p:attrNameLst>
                                      </p:cBhvr>
                                      <p:to>
                                        <p:strVal val="visible"/>
                                      </p:to>
                                    </p:set>
                                    <p:animEffect transition="in" filter="wipe(up)">
                                      <p:cBhvr>
                                        <p:cTn id="12"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762000"/>
          </a:xfrm>
          <a:solidFill>
            <a:srgbClr val="FFFF00"/>
          </a:solidFill>
          <a:ln w="57150">
            <a:solidFill>
              <a:srgbClr val="FF0000"/>
            </a:solidFill>
          </a:ln>
        </p:spPr>
        <p:txBody>
          <a:bodyPr>
            <a:normAutofit/>
          </a:bodyPr>
          <a:lstStyle/>
          <a:p>
            <a:pPr algn="l"/>
            <a:r>
              <a:rPr lang="en-US" sz="2000" b="1" dirty="0"/>
              <a:t>It is recommended to carry out the analysis directly on the circuit diagram. This way time can be reduce, if the steps are followed in proper sequence  </a:t>
            </a:r>
          </a:p>
        </p:txBody>
      </p:sp>
      <p:pic>
        <p:nvPicPr>
          <p:cNvPr id="3" name="Picture 2"/>
          <p:cNvPicPr>
            <a:picLocks noChangeAspect="1" noChangeArrowheads="1"/>
          </p:cNvPicPr>
          <p:nvPr/>
        </p:nvPicPr>
        <p:blipFill>
          <a:blip r:embed="rId3" cstate="print"/>
          <a:srcRect/>
          <a:stretch>
            <a:fillRect/>
          </a:stretch>
        </p:blipFill>
        <p:spPr bwMode="auto">
          <a:xfrm>
            <a:off x="3581400" y="1171456"/>
            <a:ext cx="4572000" cy="5634374"/>
          </a:xfrm>
          <a:prstGeom prst="rect">
            <a:avLst/>
          </a:prstGeom>
          <a:noFill/>
          <a:ln w="9525">
            <a:noFill/>
            <a:miter lim="800000"/>
            <a:headEnd/>
            <a:tailEnd/>
          </a:ln>
        </p:spPr>
      </p:pic>
      <p:pic>
        <p:nvPicPr>
          <p:cNvPr id="18434" name="Picture 2"/>
          <p:cNvPicPr>
            <a:picLocks noChangeAspect="1" noChangeArrowheads="1"/>
          </p:cNvPicPr>
          <p:nvPr/>
        </p:nvPicPr>
        <p:blipFill>
          <a:blip r:embed="rId4" cstate="print"/>
          <a:srcRect/>
          <a:stretch>
            <a:fillRect/>
          </a:stretch>
        </p:blipFill>
        <p:spPr bwMode="auto">
          <a:xfrm>
            <a:off x="7391400" y="4572000"/>
            <a:ext cx="2330245" cy="457200"/>
          </a:xfrm>
          <a:prstGeom prst="rect">
            <a:avLst/>
          </a:prstGeom>
          <a:noFill/>
          <a:ln w="9525">
            <a:noFill/>
            <a:miter lim="800000"/>
            <a:headEnd/>
            <a:tailEnd/>
          </a:ln>
        </p:spPr>
      </p:pic>
      <p:pic>
        <p:nvPicPr>
          <p:cNvPr id="18435" name="Picture 3"/>
          <p:cNvPicPr>
            <a:picLocks noChangeAspect="1" noChangeArrowheads="1"/>
          </p:cNvPicPr>
          <p:nvPr/>
        </p:nvPicPr>
        <p:blipFill>
          <a:blip r:embed="rId5" cstate="print"/>
          <a:srcRect/>
          <a:stretch>
            <a:fillRect/>
          </a:stretch>
        </p:blipFill>
        <p:spPr bwMode="auto">
          <a:xfrm>
            <a:off x="6629401" y="5486400"/>
            <a:ext cx="1877817" cy="652462"/>
          </a:xfrm>
          <a:prstGeom prst="rect">
            <a:avLst/>
          </a:prstGeom>
          <a:noFill/>
          <a:ln w="9525">
            <a:noFill/>
            <a:miter lim="800000"/>
            <a:headEnd/>
            <a:tailEnd/>
          </a:ln>
        </p:spPr>
      </p:pic>
      <p:pic>
        <p:nvPicPr>
          <p:cNvPr id="18436" name="Picture 4"/>
          <p:cNvPicPr>
            <a:picLocks noChangeAspect="1" noChangeArrowheads="1"/>
          </p:cNvPicPr>
          <p:nvPr/>
        </p:nvPicPr>
        <p:blipFill>
          <a:blip r:embed="rId6" cstate="print"/>
          <a:srcRect/>
          <a:stretch>
            <a:fillRect/>
          </a:stretch>
        </p:blipFill>
        <p:spPr bwMode="auto">
          <a:xfrm>
            <a:off x="2514600" y="2590800"/>
            <a:ext cx="2667000" cy="666750"/>
          </a:xfrm>
          <a:prstGeom prst="rect">
            <a:avLst/>
          </a:prstGeom>
          <a:noFill/>
          <a:ln w="9525">
            <a:noFill/>
            <a:miter lim="800000"/>
            <a:headEnd/>
            <a:tailEnd/>
          </a:ln>
        </p:spPr>
      </p:pic>
      <p:pic>
        <p:nvPicPr>
          <p:cNvPr id="18437" name="Picture 5"/>
          <p:cNvPicPr>
            <a:picLocks noChangeAspect="1" noChangeArrowheads="1"/>
          </p:cNvPicPr>
          <p:nvPr/>
        </p:nvPicPr>
        <p:blipFill>
          <a:blip r:embed="rId7" cstate="print"/>
          <a:srcRect/>
          <a:stretch>
            <a:fillRect/>
          </a:stretch>
        </p:blipFill>
        <p:spPr bwMode="auto">
          <a:xfrm>
            <a:off x="7167134" y="3581400"/>
            <a:ext cx="3424667" cy="538162"/>
          </a:xfrm>
          <a:prstGeom prst="rect">
            <a:avLst/>
          </a:prstGeom>
          <a:noFill/>
          <a:ln w="9525">
            <a:noFill/>
            <a:miter lim="800000"/>
            <a:headEnd/>
            <a:tailEnd/>
          </a:ln>
        </p:spPr>
      </p:pic>
      <p:pic>
        <p:nvPicPr>
          <p:cNvPr id="18438" name="Picture 6"/>
          <p:cNvPicPr>
            <a:picLocks noChangeAspect="1" noChangeArrowheads="1"/>
          </p:cNvPicPr>
          <p:nvPr/>
        </p:nvPicPr>
        <p:blipFill>
          <a:blip r:embed="rId8" cstate="print"/>
          <a:srcRect/>
          <a:stretch>
            <a:fillRect/>
          </a:stretch>
        </p:blipFill>
        <p:spPr bwMode="auto">
          <a:xfrm>
            <a:off x="1524000" y="4267200"/>
            <a:ext cx="2819400" cy="367748"/>
          </a:xfrm>
          <a:prstGeom prst="rect">
            <a:avLst/>
          </a:prstGeom>
          <a:noFill/>
          <a:ln w="9525">
            <a:noFill/>
            <a:miter lim="800000"/>
            <a:headEnd/>
            <a:tailEnd/>
          </a:ln>
        </p:spPr>
      </p:pic>
      <p:grpSp>
        <p:nvGrpSpPr>
          <p:cNvPr id="11" name="Group 10"/>
          <p:cNvGrpSpPr/>
          <p:nvPr/>
        </p:nvGrpSpPr>
        <p:grpSpPr>
          <a:xfrm>
            <a:off x="1905000" y="1295400"/>
            <a:ext cx="1295400" cy="628650"/>
            <a:chOff x="381000" y="1295400"/>
            <a:chExt cx="1295400" cy="628650"/>
          </a:xfrm>
        </p:grpSpPr>
        <p:sp>
          <p:nvSpPr>
            <p:cNvPr id="9" name="Rounded Rectangular Callout 8"/>
            <p:cNvSpPr/>
            <p:nvPr/>
          </p:nvSpPr>
          <p:spPr>
            <a:xfrm>
              <a:off x="381000" y="1295400"/>
              <a:ext cx="1295400" cy="609600"/>
            </a:xfrm>
            <a:prstGeom prst="wedgeRoundRectCallout">
              <a:avLst>
                <a:gd name="adj1" fmla="val 43239"/>
                <a:gd name="adj2" fmla="val 166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nvGraphicFramePr>
          <p:xfrm>
            <a:off x="762000" y="1295400"/>
            <a:ext cx="685800" cy="628650"/>
          </p:xfrm>
          <a:graphic>
            <a:graphicData uri="http://schemas.openxmlformats.org/presentationml/2006/ole">
              <mc:AlternateContent xmlns:mc="http://schemas.openxmlformats.org/markup-compatibility/2006">
                <mc:Choice xmlns:v="urn:schemas-microsoft-com:vml" Requires="v">
                  <p:oleObj spid="_x0000_s2103" name="Equation" r:id="rId9" imgW="152280" imgH="139680" progId="Equation.3">
                    <p:embed/>
                  </p:oleObj>
                </mc:Choice>
                <mc:Fallback>
                  <p:oleObj name="Equation" r:id="rId9" imgW="152280" imgH="1396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1295400"/>
                          <a:ext cx="6858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391929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dow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8435"/>
                                        </p:tgtEl>
                                        <p:attrNameLst>
                                          <p:attrName>style.visibility</p:attrName>
                                        </p:attrNameLst>
                                      </p:cBhvr>
                                      <p:to>
                                        <p:strVal val="visible"/>
                                      </p:to>
                                    </p:set>
                                    <p:animEffect transition="in" filter="wipe(down)">
                                      <p:cBhvr>
                                        <p:cTn id="12" dur="500"/>
                                        <p:tgtEl>
                                          <p:spTgt spid="184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8436"/>
                                        </p:tgtEl>
                                        <p:attrNameLst>
                                          <p:attrName>style.visibility</p:attrName>
                                        </p:attrNameLst>
                                      </p:cBhvr>
                                      <p:to>
                                        <p:strVal val="visible"/>
                                      </p:to>
                                    </p:set>
                                    <p:animEffect transition="in" filter="wipe(down)">
                                      <p:cBhvr>
                                        <p:cTn id="17" dur="500"/>
                                        <p:tgtEl>
                                          <p:spTgt spid="184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8437"/>
                                        </p:tgtEl>
                                        <p:attrNameLst>
                                          <p:attrName>style.visibility</p:attrName>
                                        </p:attrNameLst>
                                      </p:cBhvr>
                                      <p:to>
                                        <p:strVal val="visible"/>
                                      </p:to>
                                    </p:set>
                                    <p:animEffect transition="in" filter="wipe(down)">
                                      <p:cBhvr>
                                        <p:cTn id="27" dur="500"/>
                                        <p:tgtEl>
                                          <p:spTgt spid="184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438"/>
                                        </p:tgtEl>
                                        <p:attrNameLst>
                                          <p:attrName>style.visibility</p:attrName>
                                        </p:attrNameLst>
                                      </p:cBhvr>
                                      <p:to>
                                        <p:strVal val="visible"/>
                                      </p:to>
                                    </p:set>
                                    <p:animEffect transition="in" filter="wipe(left)">
                                      <p:cBhvr>
                                        <p:cTn id="32" dur="500"/>
                                        <p:tgtEl>
                                          <p:spTgt spid="18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0"/>
            <a:ext cx="8229600" cy="944562"/>
          </a:xfrm>
        </p:spPr>
        <p:txBody>
          <a:bodyPr/>
          <a:lstStyle/>
          <a:p>
            <a:r>
              <a:rPr lang="en-US" b="1" u="sng" dirty="0" smtClean="0"/>
              <a:t>DC analysis BJT …….Cont..</a:t>
            </a:r>
            <a:endParaRPr lang="en-US" b="1" u="sng" dirty="0"/>
          </a:p>
        </p:txBody>
      </p:sp>
      <p:sp>
        <p:nvSpPr>
          <p:cNvPr id="7" name="TextBox 6"/>
          <p:cNvSpPr txBox="1"/>
          <p:nvPr/>
        </p:nvSpPr>
        <p:spPr>
          <a:xfrm>
            <a:off x="5334000" y="914401"/>
            <a:ext cx="5105400" cy="646331"/>
          </a:xfrm>
          <a:prstGeom prst="rect">
            <a:avLst/>
          </a:prstGeom>
          <a:noFill/>
        </p:spPr>
        <p:txBody>
          <a:bodyPr wrap="square" rtlCol="0">
            <a:spAutoFit/>
          </a:bodyPr>
          <a:lstStyle/>
          <a:p>
            <a:r>
              <a:rPr lang="en-US" dirty="0"/>
              <a:t>Evaluate the voltages at all nodes and the currents through all branches in the circuit</a:t>
            </a:r>
          </a:p>
        </p:txBody>
      </p:sp>
      <p:graphicFrame>
        <p:nvGraphicFramePr>
          <p:cNvPr id="8" name="Object 7"/>
          <p:cNvGraphicFramePr>
            <a:graphicFrameLocks noChangeAspect="1"/>
          </p:cNvGraphicFramePr>
          <p:nvPr/>
        </p:nvGraphicFramePr>
        <p:xfrm>
          <a:off x="8915401" y="1295400"/>
          <a:ext cx="1171575" cy="457200"/>
        </p:xfrm>
        <a:graphic>
          <a:graphicData uri="http://schemas.openxmlformats.org/presentationml/2006/ole">
            <mc:AlternateContent xmlns:mc="http://schemas.openxmlformats.org/markup-compatibility/2006">
              <mc:Choice xmlns:v="urn:schemas-microsoft-com:vml" Requires="v">
                <p:oleObj spid="_x0000_s3127" name="Equation" r:id="rId3" imgW="520560" imgH="203040" progId="Equation.3">
                  <p:embed/>
                </p:oleObj>
              </mc:Choice>
              <mc:Fallback>
                <p:oleObj name="Equation" r:id="rId3" imgW="52056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1" y="1295400"/>
                        <a:ext cx="1171575"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3" descr="c:\ch05_conv\sedr42021_0542a.jpg"/>
          <p:cNvPicPr>
            <a:picLocks noChangeAspect="1" noChangeArrowheads="1"/>
          </p:cNvPicPr>
          <p:nvPr/>
        </p:nvPicPr>
        <p:blipFill>
          <a:blip r:embed="rId5" cstate="print"/>
          <a:srcRect b="5324"/>
          <a:stretch>
            <a:fillRect/>
          </a:stretch>
        </p:blipFill>
        <p:spPr bwMode="auto">
          <a:xfrm>
            <a:off x="1600200" y="838201"/>
            <a:ext cx="3200400" cy="4383156"/>
          </a:xfrm>
          <a:prstGeom prst="rect">
            <a:avLst/>
          </a:prstGeom>
          <a:noFill/>
          <a:ln w="9525">
            <a:noFill/>
            <a:miter lim="800000"/>
            <a:headEnd/>
            <a:tailEnd/>
          </a:ln>
          <a:effectLst/>
        </p:spPr>
      </p:pic>
      <p:sp>
        <p:nvSpPr>
          <p:cNvPr id="10" name="Rectangle 9"/>
          <p:cNvSpPr/>
          <p:nvPr/>
        </p:nvSpPr>
        <p:spPr>
          <a:xfrm>
            <a:off x="5105400" y="1981200"/>
            <a:ext cx="5257800" cy="923330"/>
          </a:xfrm>
          <a:prstGeom prst="rect">
            <a:avLst/>
          </a:prstGeom>
        </p:spPr>
        <p:txBody>
          <a:bodyPr wrap="square">
            <a:spAutoFit/>
          </a:bodyPr>
          <a:lstStyle/>
          <a:p>
            <a:r>
              <a:rPr lang="en-US" dirty="0"/>
              <a:t>By examining the circuit, we conclude that the two transistors </a:t>
            </a:r>
            <a:r>
              <a:rPr lang="en-US" i="1" dirty="0"/>
              <a:t>Q1 and Q2 cannot be simultaneously conducting</a:t>
            </a:r>
            <a:endParaRPr lang="en-US" dirty="0"/>
          </a:p>
        </p:txBody>
      </p:sp>
      <p:sp>
        <p:nvSpPr>
          <p:cNvPr id="11" name="TextBox 10"/>
          <p:cNvSpPr txBox="1"/>
          <p:nvPr/>
        </p:nvSpPr>
        <p:spPr>
          <a:xfrm>
            <a:off x="5791200" y="3124201"/>
            <a:ext cx="3505200" cy="461665"/>
          </a:xfrm>
          <a:prstGeom prst="rect">
            <a:avLst/>
          </a:prstGeom>
          <a:noFill/>
        </p:spPr>
        <p:txBody>
          <a:bodyPr wrap="square" rtlCol="0">
            <a:spAutoFit/>
          </a:bodyPr>
          <a:lstStyle/>
          <a:p>
            <a:r>
              <a:rPr lang="en-US" sz="2400" b="1" dirty="0"/>
              <a:t>But Why?</a:t>
            </a:r>
          </a:p>
        </p:txBody>
      </p:sp>
      <p:sp>
        <p:nvSpPr>
          <p:cNvPr id="17" name="TextBox 16"/>
          <p:cNvSpPr txBox="1"/>
          <p:nvPr/>
        </p:nvSpPr>
        <p:spPr>
          <a:xfrm>
            <a:off x="5715000" y="3886200"/>
            <a:ext cx="3429000" cy="400110"/>
          </a:xfrm>
          <a:prstGeom prst="rect">
            <a:avLst/>
          </a:prstGeom>
          <a:noFill/>
        </p:spPr>
        <p:txBody>
          <a:bodyPr wrap="square" rtlCol="0">
            <a:spAutoFit/>
          </a:bodyPr>
          <a:lstStyle/>
          <a:p>
            <a:r>
              <a:rPr lang="en-US" sz="2000" b="1" dirty="0"/>
              <a:t>Now Assume Q2 is on then</a:t>
            </a:r>
          </a:p>
        </p:txBody>
      </p:sp>
      <p:grpSp>
        <p:nvGrpSpPr>
          <p:cNvPr id="21" name="Group 20"/>
          <p:cNvGrpSpPr/>
          <p:nvPr/>
        </p:nvGrpSpPr>
        <p:grpSpPr>
          <a:xfrm>
            <a:off x="1676400" y="4495801"/>
            <a:ext cx="8763000" cy="2246769"/>
            <a:chOff x="152400" y="4495800"/>
            <a:chExt cx="8763000" cy="2246769"/>
          </a:xfrm>
        </p:grpSpPr>
        <p:sp>
          <p:nvSpPr>
            <p:cNvPr id="18" name="Rectangle 17"/>
            <p:cNvSpPr/>
            <p:nvPr/>
          </p:nvSpPr>
          <p:spPr>
            <a:xfrm>
              <a:off x="4343400" y="4495800"/>
              <a:ext cx="4572000" cy="2246769"/>
            </a:xfrm>
            <a:prstGeom prst="rect">
              <a:avLst/>
            </a:prstGeom>
          </p:spPr>
          <p:txBody>
            <a:bodyPr>
              <a:spAutoFit/>
            </a:bodyPr>
            <a:lstStyle/>
            <a:p>
              <a:r>
                <a:rPr lang="en-US" sz="2000" dirty="0"/>
                <a:t>current will flow from ground through the 1-kΩ resistor into the emitter of </a:t>
              </a:r>
              <a:r>
                <a:rPr lang="en-US" sz="2000" i="1" dirty="0"/>
                <a:t>Q2. Thus the base of Q2 will be at a negative voltage, and</a:t>
              </a:r>
            </a:p>
            <a:p>
              <a:r>
                <a:rPr lang="en-US" sz="2000" dirty="0"/>
                <a:t>base current will be flowing out of the base through the 10-kΩ resistor and into the +5-V supply, which is not possible </a:t>
              </a:r>
            </a:p>
          </p:txBody>
        </p:sp>
        <p:pic>
          <p:nvPicPr>
            <p:cNvPr id="47109" name="Picture 5"/>
            <p:cNvPicPr>
              <a:picLocks noChangeAspect="1" noChangeArrowheads="1"/>
            </p:cNvPicPr>
            <p:nvPr/>
          </p:nvPicPr>
          <p:blipFill>
            <a:blip r:embed="rId6" cstate="print"/>
            <a:srcRect l="56957" r="4783"/>
            <a:stretch>
              <a:fillRect/>
            </a:stretch>
          </p:blipFill>
          <p:spPr bwMode="auto">
            <a:xfrm>
              <a:off x="2667000" y="4495800"/>
              <a:ext cx="1676400" cy="2076450"/>
            </a:xfrm>
            <a:prstGeom prst="rect">
              <a:avLst/>
            </a:prstGeom>
            <a:noFill/>
            <a:ln w="9525">
              <a:noFill/>
              <a:miter lim="800000"/>
              <a:headEnd/>
              <a:tailEnd/>
            </a:ln>
          </p:spPr>
        </p:pic>
        <p:sp>
          <p:nvSpPr>
            <p:cNvPr id="20" name="Rectangular Callout 19"/>
            <p:cNvSpPr/>
            <p:nvPr/>
          </p:nvSpPr>
          <p:spPr>
            <a:xfrm>
              <a:off x="152400" y="5410200"/>
              <a:ext cx="2057400" cy="609600"/>
            </a:xfrm>
            <a:prstGeom prst="wedgeRectCallout">
              <a:avLst>
                <a:gd name="adj1" fmla="val 95211"/>
                <a:gd name="adj2" fmla="val -11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 PNP the current flows out of Base</a:t>
              </a:r>
            </a:p>
          </p:txBody>
        </p:sp>
      </p:grpSp>
      <p:cxnSp>
        <p:nvCxnSpPr>
          <p:cNvPr id="4" name="Straight Arrow Connector 3"/>
          <p:cNvCxnSpPr/>
          <p:nvPr/>
        </p:nvCxnSpPr>
        <p:spPr>
          <a:xfrm flipV="1">
            <a:off x="4307112" y="2699657"/>
            <a:ext cx="3631" cy="118654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100613" y="3151909"/>
            <a:ext cx="431797" cy="20312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624943" y="2716403"/>
            <a:ext cx="533400" cy="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59624" y="2800412"/>
            <a:ext cx="14518" cy="36370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951841" y="2982265"/>
            <a:ext cx="0" cy="372768"/>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207982" y="3029779"/>
            <a:ext cx="569684" cy="19537"/>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408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checkerboard(across)">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right)">
                                      <p:cBhvr>
                                        <p:cTn id="28" dur="500"/>
                                        <p:tgtEl>
                                          <p:spTgt spid="4"/>
                                        </p:tgtEl>
                                      </p:cBhvr>
                                    </p:animEffect>
                                  </p:childTnLst>
                                </p:cTn>
                              </p:par>
                              <p:par>
                                <p:cTn id="29" presetID="22" presetClass="entr" presetSubtype="2"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right)">
                                      <p:cBhvr>
                                        <p:cTn id="31" dur="500"/>
                                        <p:tgtEl>
                                          <p:spTgt spid="19"/>
                                        </p:tgtEl>
                                      </p:cBhvr>
                                    </p:animEffect>
                                  </p:childTnLst>
                                </p:cTn>
                              </p:par>
                              <p:par>
                                <p:cTn id="32" presetID="22" presetClass="entr" presetSubtype="2"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2"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right)">
                                      <p:cBhvr>
                                        <p:cTn id="37" dur="500"/>
                                        <p:tgtEl>
                                          <p:spTgt spid="16"/>
                                        </p:tgtEl>
                                      </p:cBhvr>
                                    </p:animEffect>
                                  </p:childTnLst>
                                </p:cTn>
                              </p:par>
                              <p:par>
                                <p:cTn id="38" presetID="22" presetClass="entr" presetSubtype="2"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par>
                                <p:cTn id="41" presetID="22" presetClass="entr" presetSubtype="2"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ch05_conv\sedr42021_0542b.jpg"/>
          <p:cNvPicPr>
            <a:picLocks noChangeAspect="1" noChangeArrowheads="1"/>
          </p:cNvPicPr>
          <p:nvPr/>
        </p:nvPicPr>
        <p:blipFill>
          <a:blip r:embed="rId2" cstate="print"/>
          <a:srcRect b="5554"/>
          <a:stretch>
            <a:fillRect/>
          </a:stretch>
        </p:blipFill>
        <p:spPr bwMode="auto">
          <a:xfrm>
            <a:off x="5638800" y="838200"/>
            <a:ext cx="4724400" cy="4367454"/>
          </a:xfrm>
          <a:prstGeom prst="rect">
            <a:avLst/>
          </a:prstGeom>
          <a:noFill/>
          <a:ln w="9525">
            <a:noFill/>
            <a:miter lim="800000"/>
            <a:headEnd/>
            <a:tailEnd/>
          </a:ln>
          <a:effectLst/>
        </p:spPr>
      </p:pic>
      <p:grpSp>
        <p:nvGrpSpPr>
          <p:cNvPr id="12" name="Group 11"/>
          <p:cNvGrpSpPr/>
          <p:nvPr/>
        </p:nvGrpSpPr>
        <p:grpSpPr>
          <a:xfrm>
            <a:off x="1905000" y="381000"/>
            <a:ext cx="1447800" cy="1929054"/>
            <a:chOff x="1600200" y="1066800"/>
            <a:chExt cx="1447800" cy="1929054"/>
          </a:xfrm>
        </p:grpSpPr>
        <p:pic>
          <p:nvPicPr>
            <p:cNvPr id="13" name="Picture 12" descr="c:\ch05_conv\sedr42021_0542b.jpg"/>
            <p:cNvPicPr>
              <a:picLocks noChangeAspect="1" noChangeArrowheads="1"/>
            </p:cNvPicPr>
            <p:nvPr/>
          </p:nvPicPr>
          <p:blipFill>
            <a:blip r:embed="rId2" cstate="print"/>
            <a:srcRect l="43548" t="53904" r="33872" b="5554"/>
            <a:stretch>
              <a:fillRect/>
            </a:stretch>
          </p:blipFill>
          <p:spPr bwMode="auto">
            <a:xfrm>
              <a:off x="1600200" y="1219200"/>
              <a:ext cx="1066800" cy="1776654"/>
            </a:xfrm>
            <a:prstGeom prst="rect">
              <a:avLst/>
            </a:prstGeom>
            <a:noFill/>
            <a:ln w="9525">
              <a:noFill/>
              <a:miter lim="800000"/>
              <a:headEnd/>
              <a:tailEnd/>
            </a:ln>
            <a:effectLst/>
          </p:spPr>
        </p:pic>
        <p:cxnSp>
          <p:nvCxnSpPr>
            <p:cNvPr id="14" name="Straight Arrow Connector 13"/>
            <p:cNvCxnSpPr/>
            <p:nvPr/>
          </p:nvCxnSpPr>
          <p:spPr>
            <a:xfrm>
              <a:off x="2590800" y="1066800"/>
              <a:ext cx="0" cy="457200"/>
            </a:xfrm>
            <a:prstGeom prst="straightConnector1">
              <a:avLst/>
            </a:prstGeom>
            <a:ln w="28575">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67000" y="1066800"/>
              <a:ext cx="381000" cy="369332"/>
            </a:xfrm>
            <a:prstGeom prst="rect">
              <a:avLst/>
            </a:prstGeom>
            <a:noFill/>
          </p:spPr>
          <p:txBody>
            <a:bodyPr wrap="square" rtlCol="0">
              <a:spAutoFit/>
            </a:bodyPr>
            <a:lstStyle/>
            <a:p>
              <a:r>
                <a:rPr lang="en-US" b="1" dirty="0">
                  <a:solidFill>
                    <a:schemeClr val="accent1">
                      <a:lumMod val="60000"/>
                      <a:lumOff val="40000"/>
                    </a:schemeClr>
                  </a:solidFill>
                </a:rPr>
                <a:t>0</a:t>
              </a:r>
            </a:p>
          </p:txBody>
        </p:sp>
        <p:sp>
          <p:nvSpPr>
            <p:cNvPr id="16" name="TextBox 15"/>
            <p:cNvSpPr txBox="1"/>
            <p:nvPr/>
          </p:nvSpPr>
          <p:spPr>
            <a:xfrm>
              <a:off x="2667000" y="2057400"/>
              <a:ext cx="381000" cy="369332"/>
            </a:xfrm>
            <a:prstGeom prst="rect">
              <a:avLst/>
            </a:prstGeom>
            <a:noFill/>
          </p:spPr>
          <p:txBody>
            <a:bodyPr wrap="square" rtlCol="0">
              <a:spAutoFit/>
            </a:bodyPr>
            <a:lstStyle/>
            <a:p>
              <a:r>
                <a:rPr lang="en-US" b="1" dirty="0">
                  <a:solidFill>
                    <a:schemeClr val="accent1">
                      <a:lumMod val="60000"/>
                      <a:lumOff val="40000"/>
                    </a:schemeClr>
                  </a:solidFill>
                </a:rPr>
                <a:t>0</a:t>
              </a:r>
            </a:p>
          </p:txBody>
        </p:sp>
      </p:grpSp>
      <p:sp>
        <p:nvSpPr>
          <p:cNvPr id="20" name="Rectangular Callout 19"/>
          <p:cNvSpPr/>
          <p:nvPr/>
        </p:nvSpPr>
        <p:spPr>
          <a:xfrm>
            <a:off x="5257800" y="5410200"/>
            <a:ext cx="5181600" cy="1143000"/>
          </a:xfrm>
          <a:prstGeom prst="wedgeRectCallout">
            <a:avLst>
              <a:gd name="adj1" fmla="val -24401"/>
              <a:gd name="adj2" fmla="val -1758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The BE loop have two currents , The relationship is (between  base and emitter with 1+</a:t>
            </a:r>
            <a:r>
              <a:rPr lang="el-GR" sz="2000" dirty="0"/>
              <a:t>β</a:t>
            </a:r>
            <a:r>
              <a:rPr lang="en-US" sz="2000" dirty="0"/>
              <a:t>) </a:t>
            </a:r>
          </a:p>
        </p:txBody>
      </p:sp>
      <p:grpSp>
        <p:nvGrpSpPr>
          <p:cNvPr id="29" name="Group 28"/>
          <p:cNvGrpSpPr/>
          <p:nvPr/>
        </p:nvGrpSpPr>
        <p:grpSpPr>
          <a:xfrm>
            <a:off x="1828800" y="2819400"/>
            <a:ext cx="3200400" cy="3733800"/>
            <a:chOff x="304800" y="2819400"/>
            <a:chExt cx="3200400" cy="3733800"/>
          </a:xfrm>
        </p:grpSpPr>
        <p:grpSp>
          <p:nvGrpSpPr>
            <p:cNvPr id="19" name="Group 18"/>
            <p:cNvGrpSpPr/>
            <p:nvPr/>
          </p:nvGrpSpPr>
          <p:grpSpPr>
            <a:xfrm>
              <a:off x="304800" y="2819400"/>
              <a:ext cx="3200400" cy="3733800"/>
              <a:chOff x="228600" y="990600"/>
              <a:chExt cx="3200400" cy="4383156"/>
            </a:xfrm>
          </p:grpSpPr>
          <p:pic>
            <p:nvPicPr>
              <p:cNvPr id="17" name="Picture 3" descr="c:\ch05_conv\sedr42021_0542a.jpg"/>
              <p:cNvPicPr>
                <a:picLocks noChangeAspect="1" noChangeArrowheads="1"/>
              </p:cNvPicPr>
              <p:nvPr/>
            </p:nvPicPr>
            <p:blipFill>
              <a:blip r:embed="rId3" cstate="print"/>
              <a:srcRect l="73809" b="5324"/>
              <a:stretch>
                <a:fillRect/>
              </a:stretch>
            </p:blipFill>
            <p:spPr bwMode="auto">
              <a:xfrm>
                <a:off x="2590800" y="990600"/>
                <a:ext cx="838200" cy="4383156"/>
              </a:xfrm>
              <a:prstGeom prst="rect">
                <a:avLst/>
              </a:prstGeom>
              <a:noFill/>
              <a:ln w="9525">
                <a:noFill/>
                <a:miter lim="800000"/>
                <a:headEnd/>
                <a:tailEnd/>
              </a:ln>
              <a:effectLst/>
            </p:spPr>
          </p:pic>
          <p:pic>
            <p:nvPicPr>
              <p:cNvPr id="18" name="Picture 3" descr="c:\ch05_conv\sedr42021_0542a.jpg"/>
              <p:cNvPicPr>
                <a:picLocks noChangeAspect="1" noChangeArrowheads="1"/>
              </p:cNvPicPr>
              <p:nvPr/>
            </p:nvPicPr>
            <p:blipFill>
              <a:blip r:embed="rId3" cstate="print"/>
              <a:srcRect b="50623"/>
              <a:stretch>
                <a:fillRect/>
              </a:stretch>
            </p:blipFill>
            <p:spPr bwMode="auto">
              <a:xfrm>
                <a:off x="228600" y="990601"/>
                <a:ext cx="3200400" cy="2285999"/>
              </a:xfrm>
              <a:prstGeom prst="rect">
                <a:avLst/>
              </a:prstGeom>
              <a:noFill/>
              <a:ln w="9525">
                <a:noFill/>
                <a:miter lim="800000"/>
                <a:headEnd/>
                <a:tailEnd/>
              </a:ln>
              <a:effectLst/>
            </p:spPr>
          </p:pic>
        </p:grpSp>
        <p:pic>
          <p:nvPicPr>
            <p:cNvPr id="28" name="Picture 5" descr="c:\ch05_conv\sedr42021_0540b.jpg"/>
            <p:cNvPicPr>
              <a:picLocks noChangeAspect="1" noChangeArrowheads="1"/>
            </p:cNvPicPr>
            <p:nvPr/>
          </p:nvPicPr>
          <p:blipFill>
            <a:blip r:embed="rId4" cstate="print"/>
            <a:srcRect l="13115" t="52651" r="37705" b="21024"/>
            <a:stretch>
              <a:fillRect/>
            </a:stretch>
          </p:blipFill>
          <p:spPr bwMode="auto">
            <a:xfrm>
              <a:off x="1676400" y="4800600"/>
              <a:ext cx="762000" cy="685800"/>
            </a:xfrm>
            <a:prstGeom prst="rect">
              <a:avLst/>
            </a:prstGeom>
            <a:noFill/>
            <a:ln w="9525">
              <a:noFill/>
              <a:miter lim="800000"/>
              <a:headEnd/>
              <a:tailEnd/>
            </a:ln>
            <a:effectLst/>
          </p:spPr>
        </p:pic>
      </p:grpSp>
    </p:spTree>
    <p:extLst>
      <p:ext uri="{BB962C8B-B14F-4D97-AF65-F5344CB8AC3E}">
        <p14:creationId xmlns:p14="http://schemas.microsoft.com/office/powerpoint/2010/main" val="173879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checkerboard(dow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4321" y="0"/>
            <a:ext cx="9193481" cy="797626"/>
          </a:xfrm>
        </p:spPr>
        <p:txBody>
          <a:bodyPr>
            <a:normAutofit/>
          </a:bodyPr>
          <a:lstStyle/>
          <a:p>
            <a:r>
              <a:rPr lang="en-US" b="1" dirty="0" smtClean="0"/>
              <a:t>Graphical Analysis of Exponential Model</a:t>
            </a:r>
            <a:endParaRPr lang="en-US" b="1" dirty="0"/>
          </a:p>
        </p:txBody>
      </p:sp>
      <p:sp>
        <p:nvSpPr>
          <p:cNvPr id="3" name="Content Placeholder 2"/>
          <p:cNvSpPr>
            <a:spLocks noGrp="1"/>
          </p:cNvSpPr>
          <p:nvPr>
            <p:ph idx="1"/>
          </p:nvPr>
        </p:nvSpPr>
        <p:spPr>
          <a:xfrm>
            <a:off x="420914" y="5365750"/>
            <a:ext cx="11406908" cy="1401763"/>
          </a:xfrm>
        </p:spPr>
        <p:txBody>
          <a:bodyPr>
            <a:normAutofit/>
          </a:bodyPr>
          <a:lstStyle/>
          <a:p>
            <a:r>
              <a:rPr lang="en-US" dirty="0"/>
              <a:t>Graphical analysis is performed by plotting the </a:t>
            </a:r>
            <a:r>
              <a:rPr lang="en-US" dirty="0" smtClean="0"/>
              <a:t>two Equations </a:t>
            </a:r>
            <a:r>
              <a:rPr lang="en-US" dirty="0"/>
              <a:t>on </a:t>
            </a:r>
            <a:r>
              <a:rPr lang="en-US" dirty="0" smtClean="0"/>
              <a:t>the </a:t>
            </a:r>
            <a:r>
              <a:rPr lang="en-US" i="1" dirty="0" err="1" smtClean="0"/>
              <a:t>i</a:t>
            </a:r>
            <a:r>
              <a:rPr lang="en-US" i="1" dirty="0" smtClean="0"/>
              <a:t>–v </a:t>
            </a:r>
            <a:r>
              <a:rPr lang="en-US" i="1" dirty="0"/>
              <a:t>plane. The solution can then be obtained as the coordinates of the point of intersection </a:t>
            </a:r>
            <a:r>
              <a:rPr lang="en-US" i="1" dirty="0" smtClean="0"/>
              <a:t>of </a:t>
            </a:r>
            <a:r>
              <a:rPr lang="en-US" dirty="0" smtClean="0"/>
              <a:t>the </a:t>
            </a:r>
            <a:r>
              <a:rPr lang="en-US" dirty="0"/>
              <a:t>two graphs</a:t>
            </a:r>
          </a:p>
        </p:txBody>
      </p:sp>
      <p:pic>
        <p:nvPicPr>
          <p:cNvPr id="4" name="Picture 2" descr="c:\ch03_conv\sedr42021_03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88665" y="1129722"/>
            <a:ext cx="6770191" cy="3923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ch03_conv\sedr42021_03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8856" y="1181100"/>
            <a:ext cx="250388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Explosion 1 5"/>
          <p:cNvSpPr/>
          <p:nvPr/>
        </p:nvSpPr>
        <p:spPr>
          <a:xfrm>
            <a:off x="228928" y="650462"/>
            <a:ext cx="1645393" cy="1787938"/>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Recall DIODE</a:t>
            </a:r>
            <a:endParaRPr lang="en-US" sz="1100" b="1" dirty="0"/>
          </a:p>
        </p:txBody>
      </p:sp>
    </p:spTree>
    <p:extLst>
      <p:ext uri="{BB962C8B-B14F-4D97-AF65-F5344CB8AC3E}">
        <p14:creationId xmlns:p14="http://schemas.microsoft.com/office/powerpoint/2010/main" val="2053195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574" y="281998"/>
            <a:ext cx="10515600" cy="1325563"/>
          </a:xfrm>
        </p:spPr>
        <p:txBody>
          <a:bodyPr/>
          <a:lstStyle/>
          <a:p>
            <a:pPr algn="ctr"/>
            <a:r>
              <a:rPr lang="en-US" dirty="0" smtClean="0"/>
              <a:t>Applying same concept to Basic BJT Circuit</a:t>
            </a:r>
            <a:endParaRPr lang="en-US" dirty="0"/>
          </a:p>
        </p:txBody>
      </p:sp>
      <p:pic>
        <p:nvPicPr>
          <p:cNvPr id="4" name="Picture 4" descr="se06F3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4169806" y="2577796"/>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ular Callout 4"/>
          <p:cNvSpPr/>
          <p:nvPr/>
        </p:nvSpPr>
        <p:spPr>
          <a:xfrm>
            <a:off x="2291938" y="3621974"/>
            <a:ext cx="1116280" cy="558140"/>
          </a:xfrm>
          <a:prstGeom prst="wedgeRectCallout">
            <a:avLst>
              <a:gd name="adj1" fmla="val 138741"/>
              <a:gd name="adj2" fmla="val 12845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Input</a:t>
            </a:r>
            <a:endParaRPr lang="en-US" b="1" dirty="0">
              <a:solidFill>
                <a:schemeClr val="tx1"/>
              </a:solidFill>
            </a:endParaRPr>
          </a:p>
        </p:txBody>
      </p:sp>
      <p:sp>
        <p:nvSpPr>
          <p:cNvPr id="6" name="Rectangular Callout 5"/>
          <p:cNvSpPr/>
          <p:nvPr/>
        </p:nvSpPr>
        <p:spPr>
          <a:xfrm>
            <a:off x="8263247" y="3621974"/>
            <a:ext cx="1116280" cy="558140"/>
          </a:xfrm>
          <a:prstGeom prst="wedgeRectCallout">
            <a:avLst>
              <a:gd name="adj1" fmla="val -194238"/>
              <a:gd name="adj2" fmla="val 9867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Output</a:t>
            </a:r>
            <a:endParaRPr lang="en-US" b="1" dirty="0">
              <a:solidFill>
                <a:schemeClr val="tx1"/>
              </a:solidFill>
            </a:endParaRPr>
          </a:p>
        </p:txBody>
      </p:sp>
    </p:spTree>
    <p:extLst>
      <p:ext uri="{BB962C8B-B14F-4D97-AF65-F5344CB8AC3E}">
        <p14:creationId xmlns:p14="http://schemas.microsoft.com/office/powerpoint/2010/main" val="14486624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3" name="Picture 4" descr="se06F34"/>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5000" contrast="84000"/>
                    </a14:imgEffect>
                  </a14:imgLayer>
                </a14:imgProps>
              </a:ext>
              <a:ext uri="{28A0092B-C50C-407E-A947-70E740481C1C}">
                <a14:useLocalDpi xmlns:a14="http://schemas.microsoft.com/office/drawing/2010/main" val="0"/>
              </a:ext>
            </a:extLst>
          </a:blip>
          <a:srcRect/>
          <a:stretch>
            <a:fillRect/>
          </a:stretch>
        </p:blipFill>
        <p:spPr bwMode="auto">
          <a:xfrm>
            <a:off x="2050868" y="1476104"/>
            <a:ext cx="6973888"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Graphical Analysis: Locating Bias Point</a:t>
            </a:r>
          </a:p>
        </p:txBody>
      </p:sp>
      <p:cxnSp>
        <p:nvCxnSpPr>
          <p:cNvPr id="3" name="Straight Connector 2"/>
          <p:cNvCxnSpPr/>
          <p:nvPr/>
        </p:nvCxnSpPr>
        <p:spPr bwMode="auto">
          <a:xfrm>
            <a:off x="2906712" y="2181888"/>
            <a:ext cx="0" cy="3442126"/>
          </a:xfrm>
          <a:prstGeom prst="line">
            <a:avLst/>
          </a:prstGeom>
          <a:solidFill>
            <a:schemeClr val="accent1"/>
          </a:solidFill>
          <a:ln w="28575" cap="flat" cmpd="sng" algn="ctr">
            <a:solidFill>
              <a:srgbClr val="FF0000"/>
            </a:solidFill>
            <a:prstDash val="dash"/>
            <a:round/>
            <a:headEnd type="none" w="med" len="med"/>
            <a:tailEnd type="none" w="med" len="med"/>
          </a:ln>
          <a:effectLst/>
        </p:spPr>
      </p:cxnSp>
      <p:graphicFrame>
        <p:nvGraphicFramePr>
          <p:cNvPr id="105473" name="Object 1"/>
          <p:cNvGraphicFramePr>
            <a:graphicFrameLocks noChangeAspect="1"/>
          </p:cNvGraphicFramePr>
          <p:nvPr/>
        </p:nvGraphicFramePr>
        <p:xfrm>
          <a:off x="7779295" y="973183"/>
          <a:ext cx="2254250" cy="846138"/>
        </p:xfrm>
        <a:graphic>
          <a:graphicData uri="http://schemas.openxmlformats.org/presentationml/2006/ole">
            <mc:AlternateContent xmlns:mc="http://schemas.openxmlformats.org/markup-compatibility/2006">
              <mc:Choice xmlns:v="urn:schemas-microsoft-com:vml" Requires="v">
                <p:oleObj spid="_x0000_s4263" name="Equation" r:id="rId5" imgW="1282700" imgH="482600" progId="Equation.3">
                  <p:embed/>
                </p:oleObj>
              </mc:Choice>
              <mc:Fallback>
                <p:oleObj name="Equation" r:id="rId5" imgW="12827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9295" y="973183"/>
                        <a:ext cx="2254250" cy="846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spid="_x0000_s4264" name="Equation" r:id="rId7" imgW="114151" imgH="215619" progId="Equation.3">
                  <p:embed/>
                </p:oleObj>
              </mc:Choice>
              <mc:Fallback>
                <p:oleObj name="Equation" r:id="rId7" imgW="114151" imgH="21561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4" descr="se06F32"/>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7803655" y="2138409"/>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5860869" y="5960797"/>
            <a:ext cx="4506686" cy="646331"/>
          </a:xfrm>
          <a:prstGeom prst="rect">
            <a:avLst/>
          </a:prstGeom>
          <a:noFill/>
        </p:spPr>
        <p:txBody>
          <a:bodyPr wrap="square" rtlCol="0">
            <a:spAutoFit/>
          </a:bodyPr>
          <a:lstStyle/>
          <a:p>
            <a:r>
              <a:rPr lang="en-US" dirty="0"/>
              <a:t>Point  Y   : </a:t>
            </a:r>
            <a:r>
              <a:rPr lang="en-US" i="1" dirty="0" err="1">
                <a:latin typeface="Times New Roman" pitchFamily="18" charset="0"/>
                <a:cs typeface="Times New Roman" pitchFamily="18" charset="0"/>
              </a:rPr>
              <a:t>v</a:t>
            </a:r>
            <a:r>
              <a:rPr lang="en-US" i="1" baseline="-25000" dirty="0" err="1">
                <a:latin typeface="Times New Roman" pitchFamily="18" charset="0"/>
                <a:cs typeface="Times New Roman" pitchFamily="18" charset="0"/>
              </a:rPr>
              <a:t>BE</a:t>
            </a:r>
            <a:r>
              <a:rPr lang="en-US" dirty="0"/>
              <a:t> = 0.5</a:t>
            </a:r>
          </a:p>
          <a:p>
            <a:r>
              <a:rPr lang="en-US" dirty="0"/>
              <a:t>Point  Z   : BJT leave the active mode</a:t>
            </a:r>
          </a:p>
        </p:txBody>
      </p:sp>
      <p:grpSp>
        <p:nvGrpSpPr>
          <p:cNvPr id="14" name="Group 13"/>
          <p:cNvGrpSpPr/>
          <p:nvPr/>
        </p:nvGrpSpPr>
        <p:grpSpPr>
          <a:xfrm>
            <a:off x="5486401" y="914400"/>
            <a:ext cx="4776203" cy="3999214"/>
            <a:chOff x="3962400" y="914400"/>
            <a:chExt cx="4776203" cy="3999214"/>
          </a:xfrm>
        </p:grpSpPr>
        <p:sp>
          <p:nvSpPr>
            <p:cNvPr id="11" name="Oval 10"/>
            <p:cNvSpPr/>
            <p:nvPr/>
          </p:nvSpPr>
          <p:spPr>
            <a:xfrm rot="20586638">
              <a:off x="7519403" y="1941814"/>
              <a:ext cx="1219200" cy="2971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p:cNvSpPr/>
            <p:nvPr/>
          </p:nvSpPr>
          <p:spPr>
            <a:xfrm>
              <a:off x="3962400" y="914400"/>
              <a:ext cx="1828800" cy="609600"/>
            </a:xfrm>
            <a:prstGeom prst="wedgeRectCallout">
              <a:avLst>
                <a:gd name="adj1" fmla="val 137221"/>
                <a:gd name="adj2" fmla="val 265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Determine Load Line</a:t>
              </a:r>
            </a:p>
          </p:txBody>
        </p:sp>
      </p:grpSp>
      <p:grpSp>
        <p:nvGrpSpPr>
          <p:cNvPr id="15" name="Group 14"/>
          <p:cNvGrpSpPr/>
          <p:nvPr/>
        </p:nvGrpSpPr>
        <p:grpSpPr>
          <a:xfrm>
            <a:off x="2743200" y="3429000"/>
            <a:ext cx="6096000" cy="2819400"/>
            <a:chOff x="1219200" y="3429000"/>
            <a:chExt cx="6096000" cy="2819400"/>
          </a:xfrm>
        </p:grpSpPr>
        <p:sp>
          <p:nvSpPr>
            <p:cNvPr id="10" name="Oval 9"/>
            <p:cNvSpPr/>
            <p:nvPr/>
          </p:nvSpPr>
          <p:spPr>
            <a:xfrm>
              <a:off x="6172200" y="3429000"/>
              <a:ext cx="11430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p:cNvSpPr/>
            <p:nvPr/>
          </p:nvSpPr>
          <p:spPr>
            <a:xfrm>
              <a:off x="1219200" y="5791200"/>
              <a:ext cx="2667000" cy="457200"/>
            </a:xfrm>
            <a:prstGeom prst="wedgeRectCallout">
              <a:avLst>
                <a:gd name="adj1" fmla="val 142344"/>
                <a:gd name="adj2" fmla="val -309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Which point on Load line </a:t>
              </a:r>
            </a:p>
          </p:txBody>
        </p:sp>
      </p:grpSp>
      <p:graphicFrame>
        <p:nvGraphicFramePr>
          <p:cNvPr id="16" name="Object 15"/>
          <p:cNvGraphicFramePr>
            <a:graphicFrameLocks noChangeAspect="1"/>
          </p:cNvGraphicFramePr>
          <p:nvPr/>
        </p:nvGraphicFramePr>
        <p:xfrm>
          <a:off x="1524000" y="2133600"/>
          <a:ext cx="777240" cy="647700"/>
        </p:xfrm>
        <a:graphic>
          <a:graphicData uri="http://schemas.openxmlformats.org/presentationml/2006/ole">
            <mc:AlternateContent xmlns:mc="http://schemas.openxmlformats.org/markup-compatibility/2006">
              <mc:Choice xmlns:v="urn:schemas-microsoft-com:vml" Requires="v">
                <p:oleObj spid="_x0000_s4265" name="Equation" r:id="rId11" imgW="457200" imgH="380880" progId="Equation.3">
                  <p:embed/>
                </p:oleObj>
              </mc:Choice>
              <mc:Fallback>
                <p:oleObj name="Equation" r:id="rId11" imgW="457200" imgH="3808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24000" y="2133600"/>
                        <a:ext cx="77724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 name="Rectangular Callout 1"/>
              <p:cNvSpPr/>
              <p:nvPr/>
            </p:nvSpPr>
            <p:spPr>
              <a:xfrm>
                <a:off x="0" y="0"/>
                <a:ext cx="3280229" cy="990600"/>
              </a:xfrm>
              <a:prstGeom prst="wedgeRectCallout">
                <a:avLst>
                  <a:gd name="adj1" fmla="val 92752"/>
                  <a:gd name="adj2" fmla="val 1791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Set of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𝒊</m:t>
                        </m:r>
                      </m:e>
                      <m:sub>
                        <m:r>
                          <a:rPr lang="en-US" b="1" i="1" smtClean="0">
                            <a:solidFill>
                              <a:schemeClr val="tx1"/>
                            </a:solidFill>
                            <a:latin typeface="Cambria Math" panose="02040503050406030204" pitchFamily="18" charset="0"/>
                          </a:rPr>
                          <m:t>𝑪</m:t>
                        </m:r>
                      </m:sub>
                    </m:sSub>
                    <m:r>
                      <a:rPr lang="en-US" b="1" i="1" smtClean="0">
                        <a:solidFill>
                          <a:schemeClr val="tx1"/>
                        </a:solidFill>
                        <a:latin typeface="Cambria Math" panose="02040503050406030204" pitchFamily="18" charset="0"/>
                      </a:rPr>
                      <m:t> −</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𝑽</m:t>
                        </m:r>
                      </m:e>
                      <m:sub>
                        <m:r>
                          <a:rPr lang="en-US" b="1" i="1" smtClean="0">
                            <a:solidFill>
                              <a:schemeClr val="tx1"/>
                            </a:solidFill>
                            <a:latin typeface="Cambria Math" panose="02040503050406030204" pitchFamily="18" charset="0"/>
                          </a:rPr>
                          <m:t>𝑪𝑬</m:t>
                        </m:r>
                      </m:sub>
                    </m:sSub>
                  </m:oMath>
                </a14:m>
                <a:r>
                  <a:rPr lang="en-US" b="1" dirty="0" smtClean="0">
                    <a:solidFill>
                      <a:schemeClr val="tx1"/>
                    </a:solidFill>
                  </a:rPr>
                  <a:t> Graphs</a:t>
                </a:r>
              </a:p>
              <a:p>
                <a:pPr algn="ctr"/>
                <a:r>
                  <a:rPr lang="en-US" b="1" dirty="0" smtClean="0">
                    <a:solidFill>
                      <a:schemeClr val="tx1"/>
                    </a:solidFill>
                  </a:rPr>
                  <a:t>Note that we have set of graphs corresponding to each </a:t>
                </a:r>
                <a14:m>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𝒗</m:t>
                        </m:r>
                      </m:e>
                      <m:sub>
                        <m:r>
                          <a:rPr lang="en-US" b="1" i="1" smtClean="0">
                            <a:solidFill>
                              <a:schemeClr val="tx1"/>
                            </a:solidFill>
                            <a:latin typeface="Cambria Math" panose="02040503050406030204" pitchFamily="18" charset="0"/>
                          </a:rPr>
                          <m:t>𝑩𝑬</m:t>
                        </m:r>
                      </m:sub>
                    </m:sSub>
                  </m:oMath>
                </a14:m>
                <a:endParaRPr lang="en-US" b="1" dirty="0">
                  <a:solidFill>
                    <a:schemeClr val="tx1"/>
                  </a:solidFill>
                </a:endParaRPr>
              </a:p>
            </p:txBody>
          </p:sp>
        </mc:Choice>
        <mc:Fallback xmlns="">
          <p:sp>
            <p:nvSpPr>
              <p:cNvPr id="2" name="Rectangular Callout 1"/>
              <p:cNvSpPr>
                <a:spLocks noRot="1" noChangeAspect="1" noMove="1" noResize="1" noEditPoints="1" noAdjustHandles="1" noChangeArrowheads="1" noChangeShapeType="1" noTextEdit="1"/>
              </p:cNvSpPr>
              <p:nvPr/>
            </p:nvSpPr>
            <p:spPr>
              <a:xfrm>
                <a:off x="0" y="0"/>
                <a:ext cx="3280229" cy="990600"/>
              </a:xfrm>
              <a:prstGeom prst="wedgeRectCallout">
                <a:avLst>
                  <a:gd name="adj1" fmla="val 92752"/>
                  <a:gd name="adj2" fmla="val 179167"/>
                </a:avLst>
              </a:prstGeom>
              <a:blipFill rotWithShape="0">
                <a:blip r:embed="rId13"/>
                <a:stretch>
                  <a:fillRect l="-129"/>
                </a:stretch>
              </a:blipFill>
            </p:spPr>
            <p:txBody>
              <a:bodyPr/>
              <a:lstStyle/>
              <a:p>
                <a:r>
                  <a:rPr lang="en-US">
                    <a:noFill/>
                  </a:rPr>
                  <a:t> </a:t>
                </a:r>
              </a:p>
            </p:txBody>
          </p:sp>
        </mc:Fallback>
      </mc:AlternateContent>
    </p:spTree>
    <p:extLst>
      <p:ext uri="{BB962C8B-B14F-4D97-AF65-F5344CB8AC3E}">
        <p14:creationId xmlns:p14="http://schemas.microsoft.com/office/powerpoint/2010/main" val="749255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heckerboard(across)">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checkerboard(across)">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759131" y="1358538"/>
            <a:ext cx="3317966" cy="3847207"/>
          </a:xfrm>
          <a:prstGeom prst="rect">
            <a:avLst/>
          </a:prstGeom>
          <a:noFill/>
        </p:spPr>
        <p:txBody>
          <a:bodyPr wrap="square" rtlCol="0">
            <a:spAutoFit/>
          </a:bodyPr>
          <a:lstStyle/>
          <a:p>
            <a:pPr marL="274320" indent="-274320">
              <a:spcAft>
                <a:spcPts val="1200"/>
              </a:spcAft>
              <a:buFont typeface="Wingdings" pitchFamily="2" charset="2"/>
              <a:buChar char="Ø"/>
            </a:pPr>
            <a:r>
              <a:rPr lang="en-US" dirty="0"/>
              <a:t>Bias point determined by the value of V</a:t>
            </a:r>
            <a:r>
              <a:rPr lang="en-US" baseline="-25000" dirty="0"/>
              <a:t>BE</a:t>
            </a:r>
            <a:r>
              <a:rPr lang="en-US" dirty="0"/>
              <a:t> and the load resistance R</a:t>
            </a:r>
            <a:r>
              <a:rPr lang="en-US" baseline="-25000" dirty="0"/>
              <a:t>C</a:t>
            </a:r>
            <a:endParaRPr lang="en-US" dirty="0"/>
          </a:p>
          <a:p>
            <a:pPr marL="274320" indent="-274320">
              <a:spcAft>
                <a:spcPts val="1200"/>
              </a:spcAft>
              <a:buFont typeface="Wingdings" pitchFamily="2" charset="2"/>
              <a:buChar char="Ø"/>
            </a:pPr>
            <a:r>
              <a:rPr lang="en-US" dirty="0"/>
              <a:t>Two important considerations in deciding on the location of Q point:</a:t>
            </a:r>
          </a:p>
          <a:p>
            <a:pPr marL="548640" lvl="1" indent="-274320">
              <a:spcAft>
                <a:spcPts val="1200"/>
              </a:spcAft>
              <a:buFont typeface="Arial" pitchFamily="34" charset="0"/>
              <a:buChar char="•"/>
            </a:pPr>
            <a:r>
              <a:rPr lang="en-US" sz="1600" dirty="0">
                <a:solidFill>
                  <a:schemeClr val="accent2"/>
                </a:solidFill>
              </a:rPr>
              <a:t>Gain</a:t>
            </a:r>
          </a:p>
          <a:p>
            <a:pPr marL="548640" lvl="1" indent="-274320">
              <a:spcAft>
                <a:spcPts val="1200"/>
              </a:spcAft>
              <a:buFont typeface="Arial" pitchFamily="34" charset="0"/>
              <a:buChar char="•"/>
            </a:pPr>
            <a:r>
              <a:rPr lang="en-US" sz="1600" dirty="0">
                <a:solidFill>
                  <a:schemeClr val="accent2"/>
                </a:solidFill>
              </a:rPr>
              <a:t>Allowable signal swing at the output</a:t>
            </a:r>
          </a:p>
          <a:p>
            <a:pPr marL="274320" lvl="1" indent="-274320">
              <a:spcAft>
                <a:spcPts val="1200"/>
              </a:spcAft>
              <a:buFont typeface="Wingdings" pitchFamily="2" charset="2"/>
              <a:buChar char="Ø"/>
            </a:pPr>
            <a:r>
              <a:rPr lang="en-US" sz="1600" dirty="0"/>
              <a:t>Gain can be increased by locating the Q point closer to point  Z (saturation)</a:t>
            </a:r>
          </a:p>
        </p:txBody>
      </p:sp>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Graphical Analysis: Locating Bias Point</a:t>
            </a:r>
          </a:p>
        </p:txBody>
      </p:sp>
      <p:grpSp>
        <p:nvGrpSpPr>
          <p:cNvPr id="2" name="Group 4"/>
          <p:cNvGrpSpPr/>
          <p:nvPr/>
        </p:nvGrpSpPr>
        <p:grpSpPr>
          <a:xfrm>
            <a:off x="5000943" y="1091358"/>
            <a:ext cx="5219700" cy="4738688"/>
            <a:chOff x="1922463" y="1091358"/>
            <a:chExt cx="5219700" cy="4738688"/>
          </a:xfrm>
        </p:grpSpPr>
        <p:pic>
          <p:nvPicPr>
            <p:cNvPr id="54276" name="Picture 7" descr="se06F35"/>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35000" contrast="82000"/>
                      </a14:imgEffect>
                    </a14:imgLayer>
                  </a14:imgProps>
                </a:ext>
                <a:ext uri="{28A0092B-C50C-407E-A947-70E740481C1C}">
                  <a14:useLocalDpi xmlns:a14="http://schemas.microsoft.com/office/drawing/2010/main" val="0"/>
                </a:ext>
              </a:extLst>
            </a:blip>
            <a:srcRect/>
            <a:stretch>
              <a:fillRect/>
            </a:stretch>
          </p:blipFill>
          <p:spPr bwMode="auto">
            <a:xfrm>
              <a:off x="1922463" y="1091358"/>
              <a:ext cx="5219700" cy="473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bwMode="auto">
            <a:xfrm>
              <a:off x="2552139" y="2142699"/>
              <a:ext cx="0" cy="3442126"/>
            </a:xfrm>
            <a:prstGeom prst="line">
              <a:avLst/>
            </a:prstGeom>
            <a:solidFill>
              <a:schemeClr val="accent1"/>
            </a:solidFill>
            <a:ln w="28575" cap="flat" cmpd="sng" algn="ctr">
              <a:solidFill>
                <a:srgbClr val="FF0000"/>
              </a:solidFill>
              <a:prstDash val="dash"/>
              <a:round/>
              <a:headEnd type="none" w="med" len="med"/>
              <a:tailEnd type="none" w="med" len="med"/>
            </a:ln>
            <a:effectLst/>
          </p:spPr>
        </p:cxnSp>
      </p:grpSp>
      <p:graphicFrame>
        <p:nvGraphicFramePr>
          <p:cNvPr id="153601" name="Object 1"/>
          <p:cNvGraphicFramePr>
            <a:graphicFrameLocks noChangeAspect="1"/>
          </p:cNvGraphicFramePr>
          <p:nvPr/>
        </p:nvGraphicFramePr>
        <p:xfrm>
          <a:off x="2654981" y="5629503"/>
          <a:ext cx="2322512" cy="847725"/>
        </p:xfrm>
        <a:graphic>
          <a:graphicData uri="http://schemas.openxmlformats.org/presentationml/2006/ole">
            <mc:AlternateContent xmlns:mc="http://schemas.openxmlformats.org/markup-compatibility/2006">
              <mc:Choice xmlns:v="urn:schemas-microsoft-com:vml" Requires="v">
                <p:oleObj spid="_x0000_s5228" name="Equation" r:id="rId5" imgW="1320227" imgH="482391" progId="Equation.3">
                  <p:embed/>
                </p:oleObj>
              </mc:Choice>
              <mc:Fallback>
                <p:oleObj name="Equation" r:id="rId5" imgW="1320227" imgH="4823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4981" y="5629503"/>
                        <a:ext cx="2322512"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410200" y="1676400"/>
            <a:ext cx="381000" cy="369332"/>
          </a:xfrm>
          <a:prstGeom prst="rect">
            <a:avLst/>
          </a:prstGeom>
          <a:noFill/>
        </p:spPr>
        <p:txBody>
          <a:bodyPr wrap="square" rtlCol="0">
            <a:spAutoFit/>
          </a:bodyPr>
          <a:lstStyle/>
          <a:p>
            <a:r>
              <a:rPr lang="en-US" b="1" dirty="0"/>
              <a:t>Z</a:t>
            </a:r>
          </a:p>
        </p:txBody>
      </p:sp>
      <p:grpSp>
        <p:nvGrpSpPr>
          <p:cNvPr id="13" name="Group 12"/>
          <p:cNvGrpSpPr/>
          <p:nvPr/>
        </p:nvGrpSpPr>
        <p:grpSpPr>
          <a:xfrm>
            <a:off x="5257800" y="6096000"/>
            <a:ext cx="2057400" cy="457200"/>
            <a:chOff x="3733800" y="6096000"/>
            <a:chExt cx="2057400" cy="457200"/>
          </a:xfrm>
        </p:grpSpPr>
        <p:sp>
          <p:nvSpPr>
            <p:cNvPr id="10" name="Rectangular Callout 9"/>
            <p:cNvSpPr/>
            <p:nvPr/>
          </p:nvSpPr>
          <p:spPr>
            <a:xfrm>
              <a:off x="3733800" y="6096000"/>
              <a:ext cx="2057400" cy="457200"/>
            </a:xfrm>
            <a:prstGeom prst="wedgeRectCallout">
              <a:avLst>
                <a:gd name="adj1" fmla="val -61858"/>
                <a:gd name="adj2" fmla="val -113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More gain if       small</a:t>
              </a:r>
            </a:p>
          </p:txBody>
        </p:sp>
        <p:graphicFrame>
          <p:nvGraphicFramePr>
            <p:cNvPr id="12" name="Object 11"/>
            <p:cNvGraphicFramePr>
              <a:graphicFrameLocks noChangeAspect="1"/>
            </p:cNvGraphicFramePr>
            <p:nvPr/>
          </p:nvGraphicFramePr>
          <p:xfrm>
            <a:off x="5334000" y="6096000"/>
            <a:ext cx="425450" cy="403058"/>
          </p:xfrm>
          <a:graphic>
            <a:graphicData uri="http://schemas.openxmlformats.org/presentationml/2006/ole">
              <mc:AlternateContent xmlns:mc="http://schemas.openxmlformats.org/markup-compatibility/2006">
                <mc:Choice xmlns:v="urn:schemas-microsoft-com:vml" Requires="v">
                  <p:oleObj spid="_x0000_s5229" name="Equation" r:id="rId7" imgW="241200" imgH="228600" progId="Equation.3">
                    <p:embed/>
                  </p:oleObj>
                </mc:Choice>
                <mc:Fallback>
                  <p:oleObj name="Equation" r:id="rId7" imgW="241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6096000"/>
                          <a:ext cx="425450" cy="4030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861227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up)">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up)">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up)">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up)">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up)">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3601"/>
                                        </p:tgtEl>
                                        <p:attrNameLst>
                                          <p:attrName>style.visibility</p:attrName>
                                        </p:attrNameLst>
                                      </p:cBhvr>
                                      <p:to>
                                        <p:strVal val="visible"/>
                                      </p:to>
                                    </p:set>
                                    <p:animEffect transition="in" filter="wipe(left)">
                                      <p:cBhvr>
                                        <p:cTn id="32" dur="1000"/>
                                        <p:tgtEl>
                                          <p:spTgt spid="15360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03" y="204717"/>
            <a:ext cx="9094868" cy="6496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1676400" y="381000"/>
            <a:ext cx="8839200" cy="3071884"/>
            <a:chOff x="152400" y="381000"/>
            <a:chExt cx="8839200" cy="3071884"/>
          </a:xfrm>
        </p:grpSpPr>
        <p:sp>
          <p:nvSpPr>
            <p:cNvPr id="2" name="Rounded Rectangular Callout 1"/>
            <p:cNvSpPr/>
            <p:nvPr/>
          </p:nvSpPr>
          <p:spPr>
            <a:xfrm>
              <a:off x="152400" y="381000"/>
              <a:ext cx="2133600" cy="914400"/>
            </a:xfrm>
            <a:prstGeom prst="wedgeRoundRectCallout">
              <a:avLst>
                <a:gd name="adj1" fmla="val 50883"/>
                <a:gd name="adj2" fmla="val 1534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 point 1: </a:t>
              </a:r>
              <a:r>
                <a:rPr lang="en-US" sz="2000" b="1" dirty="0">
                  <a:solidFill>
                    <a:srgbClr val="FF0000"/>
                  </a:solidFill>
                </a:rPr>
                <a:t>saturation</a:t>
              </a:r>
            </a:p>
          </p:txBody>
        </p:sp>
        <p:sp>
          <p:nvSpPr>
            <p:cNvPr id="4" name="Rounded Rectangular Callout 3"/>
            <p:cNvSpPr/>
            <p:nvPr/>
          </p:nvSpPr>
          <p:spPr>
            <a:xfrm>
              <a:off x="6629400" y="2538484"/>
              <a:ext cx="2362200" cy="914400"/>
            </a:xfrm>
            <a:prstGeom prst="wedgeRoundRectCallout">
              <a:avLst>
                <a:gd name="adj1" fmla="val -36486"/>
                <a:gd name="adj2" fmla="val 3003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End point 2: </a:t>
              </a:r>
              <a:r>
                <a:rPr lang="en-US" b="1" dirty="0">
                  <a:solidFill>
                    <a:srgbClr val="FF0000"/>
                  </a:solidFill>
                </a:rPr>
                <a:t>C</a:t>
              </a:r>
              <a:r>
                <a:rPr lang="en-US" sz="2000" b="1" dirty="0">
                  <a:solidFill>
                    <a:srgbClr val="FF0000"/>
                  </a:solidFill>
                </a:rPr>
                <a:t>ut off</a:t>
              </a:r>
            </a:p>
          </p:txBody>
        </p:sp>
      </p:grpSp>
    </p:spTree>
    <p:extLst>
      <p:ext uri="{BB962C8B-B14F-4D97-AF65-F5344CB8AC3E}">
        <p14:creationId xmlns:p14="http://schemas.microsoft.com/office/powerpoint/2010/main" val="300014063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4582" y="218364"/>
            <a:ext cx="8567758" cy="6485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9583635" y="218364"/>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6304319"/>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3400" y="274638"/>
            <a:ext cx="3810000" cy="639762"/>
          </a:xfrm>
          <a:solidFill>
            <a:srgbClr val="FFFF00"/>
          </a:solidFill>
        </p:spPr>
        <p:txBody>
          <a:bodyPr>
            <a:normAutofit fontScale="90000"/>
          </a:bodyPr>
          <a:lstStyle/>
          <a:p>
            <a:r>
              <a:rPr lang="en-US" dirty="0" smtClean="0"/>
              <a:t>Solution</a:t>
            </a:r>
            <a:endParaRPr lang="en-US" dirty="0"/>
          </a:p>
        </p:txBody>
      </p:sp>
      <p:graphicFrame>
        <p:nvGraphicFramePr>
          <p:cNvPr id="5" name="Content Placeholder 4"/>
          <p:cNvGraphicFramePr>
            <a:graphicFrameLocks noGrp="1" noChangeAspect="1"/>
          </p:cNvGraphicFramePr>
          <p:nvPr>
            <p:ph idx="1"/>
          </p:nvPr>
        </p:nvGraphicFramePr>
        <p:xfrm>
          <a:off x="3581401" y="2362200"/>
          <a:ext cx="4440237" cy="1439862"/>
        </p:xfrm>
        <a:graphic>
          <a:graphicData uri="http://schemas.openxmlformats.org/presentationml/2006/ole">
            <mc:AlternateContent xmlns:mc="http://schemas.openxmlformats.org/markup-compatibility/2006">
              <mc:Choice xmlns:v="urn:schemas-microsoft-com:vml" Requires="v">
                <p:oleObj spid="_x0000_s34828" name="Equation" r:id="rId3" imgW="1409400" imgH="457200" progId="Equation.3">
                  <p:embed/>
                </p:oleObj>
              </mc:Choice>
              <mc:Fallback>
                <p:oleObj name="Equation" r:id="rId3" imgW="14094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2362200"/>
                        <a:ext cx="4440237"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p:cNvGrpSpPr/>
          <p:nvPr/>
        </p:nvGrpSpPr>
        <p:grpSpPr>
          <a:xfrm>
            <a:off x="2590800" y="1219200"/>
            <a:ext cx="6019800" cy="609600"/>
            <a:chOff x="1066800" y="1600200"/>
            <a:chExt cx="6019800" cy="609600"/>
          </a:xfrm>
        </p:grpSpPr>
        <p:graphicFrame>
          <p:nvGraphicFramePr>
            <p:cNvPr id="6" name="Object 5"/>
            <p:cNvGraphicFramePr>
              <a:graphicFrameLocks noChangeAspect="1"/>
            </p:cNvGraphicFramePr>
            <p:nvPr/>
          </p:nvGraphicFramePr>
          <p:xfrm>
            <a:off x="3048000" y="1600200"/>
            <a:ext cx="2302933" cy="609600"/>
          </p:xfrm>
          <a:graphic>
            <a:graphicData uri="http://schemas.openxmlformats.org/presentationml/2006/ole">
              <mc:AlternateContent xmlns:mc="http://schemas.openxmlformats.org/markup-compatibility/2006">
                <mc:Choice xmlns:v="urn:schemas-microsoft-com:vml" Requires="v">
                  <p:oleObj spid="_x0000_s34829" name="Equation" r:id="rId5" imgW="863280" imgH="228600" progId="Equation.3">
                    <p:embed/>
                  </p:oleObj>
                </mc:Choice>
                <mc:Fallback>
                  <p:oleObj name="Equation" r:id="rId5" imgW="863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600200"/>
                          <a:ext cx="2302933"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1066800" y="1676400"/>
              <a:ext cx="1219200" cy="461665"/>
            </a:xfrm>
            <a:prstGeom prst="rect">
              <a:avLst/>
            </a:prstGeom>
            <a:noFill/>
          </p:spPr>
          <p:txBody>
            <a:bodyPr wrap="square" rtlCol="0">
              <a:spAutoFit/>
            </a:bodyPr>
            <a:lstStyle/>
            <a:p>
              <a:r>
                <a:rPr lang="en-US" sz="2400" b="1" dirty="0"/>
                <a:t>Since</a:t>
              </a:r>
              <a:r>
                <a:rPr lang="en-US" dirty="0"/>
                <a:t> </a:t>
              </a:r>
            </a:p>
          </p:txBody>
        </p:sp>
        <p:sp>
          <p:nvSpPr>
            <p:cNvPr id="8" name="TextBox 7"/>
            <p:cNvSpPr txBox="1"/>
            <p:nvPr/>
          </p:nvSpPr>
          <p:spPr>
            <a:xfrm>
              <a:off x="5334000" y="1676400"/>
              <a:ext cx="1752600" cy="461665"/>
            </a:xfrm>
            <a:prstGeom prst="rect">
              <a:avLst/>
            </a:prstGeom>
            <a:noFill/>
          </p:spPr>
          <p:txBody>
            <a:bodyPr wrap="square" rtlCol="0">
              <a:spAutoFit/>
            </a:bodyPr>
            <a:lstStyle/>
            <a:p>
              <a:r>
                <a:rPr lang="en-US" sz="2400" b="1" dirty="0"/>
                <a:t>We have</a:t>
              </a:r>
            </a:p>
          </p:txBody>
        </p:sp>
      </p:grpSp>
      <p:sp>
        <p:nvSpPr>
          <p:cNvPr id="9" name="TextBox 8"/>
          <p:cNvSpPr txBox="1"/>
          <p:nvPr/>
        </p:nvSpPr>
        <p:spPr>
          <a:xfrm>
            <a:off x="275771" y="4191000"/>
            <a:ext cx="11350171" cy="2246769"/>
          </a:xfrm>
          <a:prstGeom prst="rect">
            <a:avLst/>
          </a:prstGeom>
          <a:noFill/>
        </p:spPr>
        <p:txBody>
          <a:bodyPr wrap="square" rtlCol="0">
            <a:spAutoFit/>
          </a:bodyPr>
          <a:lstStyle/>
          <a:p>
            <a:r>
              <a:rPr lang="en-US" sz="2800" b="1" dirty="0"/>
              <a:t>The result can also be viewed as collector current of a single transistor having an emitter area of 2x A. In fact, redrawing the circuit and noting that Q1 and Q2, experiences identical voltages at their respective terminals, we say the two transistors are “parallel”, operating as a single transistor with twice the emitter area of each.  </a:t>
            </a:r>
          </a:p>
        </p:txBody>
      </p:sp>
    </p:spTree>
    <p:extLst>
      <p:ext uri="{BB962C8B-B14F-4D97-AF65-F5344CB8AC3E}">
        <p14:creationId xmlns:p14="http://schemas.microsoft.com/office/powerpoint/2010/main" val="41746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checkerboard(across)">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8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619" y="450376"/>
            <a:ext cx="8983961" cy="5830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9540092" y="2780996"/>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475400"/>
      </p:ext>
    </p:extLst>
  </p:cSld>
  <p:clrMapOvr>
    <a:masterClrMapping/>
  </p:clrMapOvr>
  <p:transition spd="slow"/>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9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251" y="259308"/>
            <a:ext cx="8649442" cy="637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ular Callout 1"/>
          <p:cNvSpPr/>
          <p:nvPr/>
        </p:nvSpPr>
        <p:spPr bwMode="auto">
          <a:xfrm>
            <a:off x="7105934" y="1064526"/>
            <a:ext cx="3302759" cy="1145275"/>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sz="2000" b="1" dirty="0">
                <a:latin typeface="Arial" charset="0"/>
              </a:rPr>
              <a:t>Note :As we increase I</a:t>
            </a:r>
            <a:r>
              <a:rPr lang="en-US" sz="1400" b="1" dirty="0">
                <a:latin typeface="Arial" charset="0"/>
              </a:rPr>
              <a:t>B </a:t>
            </a:r>
            <a:r>
              <a:rPr lang="en-US" dirty="0">
                <a:latin typeface="Arial" charset="0"/>
              </a:rPr>
              <a:t>The Q point moves upward, that is closer to saturation region </a:t>
            </a:r>
            <a:endParaRPr lang="en-US" sz="1400" b="1" dirty="0">
              <a:latin typeface="Arial" charset="0"/>
            </a:endParaRPr>
          </a:p>
        </p:txBody>
      </p:sp>
    </p:spTree>
    <p:extLst>
      <p:ext uri="{BB962C8B-B14F-4D97-AF65-F5344CB8AC3E}">
        <p14:creationId xmlns:p14="http://schemas.microsoft.com/office/powerpoint/2010/main" val="509982068"/>
      </p:ext>
    </p:extLst>
  </p:cSld>
  <p:clrMapOvr>
    <a:masterClrMapping/>
  </p:clrMapOvr>
  <p:transition spd="slow"/>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8025" y="58511"/>
            <a:ext cx="8297839" cy="6808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ular Callout 1"/>
          <p:cNvSpPr/>
          <p:nvPr/>
        </p:nvSpPr>
        <p:spPr bwMode="auto">
          <a:xfrm>
            <a:off x="7638197" y="914400"/>
            <a:ext cx="2743200" cy="914400"/>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b="1" dirty="0">
                <a:latin typeface="Arial" charset="0"/>
              </a:rPr>
              <a:t>With increasing R the slope decreases</a:t>
            </a:r>
          </a:p>
        </p:txBody>
      </p:sp>
    </p:spTree>
    <p:extLst>
      <p:ext uri="{BB962C8B-B14F-4D97-AF65-F5344CB8AC3E}">
        <p14:creationId xmlns:p14="http://schemas.microsoft.com/office/powerpoint/2010/main" val="1188868784"/>
      </p:ext>
    </p:extLst>
  </p:cSld>
  <p:clrMapOvr>
    <a:masterClrMapping/>
  </p:clrMapOvr>
  <p:transition spd="slow"/>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608" y="95535"/>
            <a:ext cx="8743380" cy="6618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ular Callout 1"/>
          <p:cNvSpPr/>
          <p:nvPr/>
        </p:nvSpPr>
        <p:spPr bwMode="auto">
          <a:xfrm>
            <a:off x="8225052" y="2688610"/>
            <a:ext cx="2210937" cy="1091821"/>
          </a:xfrm>
          <a:prstGeom prst="wedgeRectCallou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r>
              <a:rPr lang="en-US" b="1" dirty="0">
                <a:latin typeface="Arial" charset="0"/>
              </a:rPr>
              <a:t>What is observation Here?</a:t>
            </a:r>
          </a:p>
        </p:txBody>
      </p:sp>
    </p:spTree>
    <p:extLst>
      <p:ext uri="{BB962C8B-B14F-4D97-AF65-F5344CB8AC3E}">
        <p14:creationId xmlns:p14="http://schemas.microsoft.com/office/powerpoint/2010/main" val="1183097461"/>
      </p:ext>
    </p:extLst>
  </p:cSld>
  <p:clrMapOvr>
    <a:masterClrMapping/>
  </p:clrMapOvr>
  <p:transition spd="slow"/>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ch05_conv\sedr42021_05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8173" y="423299"/>
            <a:ext cx="2845599" cy="24293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nvPr>
        </p:nvGraphicFramePr>
        <p:xfrm>
          <a:off x="4979992" y="893948"/>
          <a:ext cx="1711094" cy="877966"/>
        </p:xfrm>
        <a:graphic>
          <a:graphicData uri="http://schemas.openxmlformats.org/presentationml/2006/ole">
            <mc:AlternateContent xmlns:mc="http://schemas.openxmlformats.org/markup-compatibility/2006">
              <mc:Choice xmlns:v="urn:schemas-microsoft-com:vml" Requires="v">
                <p:oleObj spid="_x0000_s6570" name="Equation" r:id="rId4" imgW="939392" imgH="482391" progId="Equation.3">
                  <p:embed/>
                </p:oleObj>
              </mc:Choice>
              <mc:Fallback>
                <p:oleObj name="Equation" r:id="rId4" imgW="939392" imgH="482391"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9992" y="893948"/>
                        <a:ext cx="1711094" cy="877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grpSp>
        <p:nvGrpSpPr>
          <p:cNvPr id="2" name="Group 35"/>
          <p:cNvGrpSpPr/>
          <p:nvPr/>
        </p:nvGrpSpPr>
        <p:grpSpPr>
          <a:xfrm>
            <a:off x="2233681" y="4717143"/>
            <a:ext cx="8056949" cy="1997558"/>
            <a:chOff x="928048" y="4506665"/>
            <a:chExt cx="8079474" cy="2044260"/>
          </a:xfrm>
        </p:grpSpPr>
        <p:grpSp>
          <p:nvGrpSpPr>
            <p:cNvPr id="3" name="Group 21"/>
            <p:cNvGrpSpPr/>
            <p:nvPr/>
          </p:nvGrpSpPr>
          <p:grpSpPr>
            <a:xfrm>
              <a:off x="7830410" y="4724999"/>
              <a:ext cx="1064526" cy="832514"/>
              <a:chOff x="5527343" y="5404513"/>
              <a:chExt cx="1064526" cy="832514"/>
            </a:xfrm>
          </p:grpSpPr>
          <p:sp>
            <p:nvSpPr>
              <p:cNvPr id="23" name="Notched Right Arrow 22"/>
              <p:cNvSpPr/>
              <p:nvPr/>
            </p:nvSpPr>
            <p:spPr bwMode="auto">
              <a:xfrm flipH="1">
                <a:off x="5527343" y="5404513"/>
                <a:ext cx="1064526" cy="832514"/>
              </a:xfrm>
              <a:prstGeom prst="notchedRightArrow">
                <a:avLst/>
              </a:prstGeom>
              <a:solidFill>
                <a:srgbClr val="FFFF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24" name="TextBox 23"/>
              <p:cNvSpPr txBox="1"/>
              <p:nvPr/>
            </p:nvSpPr>
            <p:spPr>
              <a:xfrm>
                <a:off x="6141496" y="5682270"/>
                <a:ext cx="300251" cy="283475"/>
              </a:xfrm>
              <a:prstGeom prst="rect">
                <a:avLst/>
              </a:prstGeom>
              <a:noFill/>
            </p:spPr>
            <p:txBody>
              <a:bodyPr wrap="square" lIns="0" tIns="0" rIns="0" bIns="0" rtlCol="0">
                <a:spAutoFit/>
              </a:bodyPr>
              <a:lstStyle/>
              <a:p>
                <a:r>
                  <a:rPr lang="en-US" dirty="0">
                    <a:latin typeface="Times New Roman" pitchFamily="18" charset="0"/>
                    <a:cs typeface="Times New Roman" pitchFamily="18" charset="0"/>
                  </a:rPr>
                  <a:t>III</a:t>
                </a:r>
              </a:p>
            </p:txBody>
          </p:sp>
        </p:grpSp>
        <p:grpSp>
          <p:nvGrpSpPr>
            <p:cNvPr id="5" name="Group 33"/>
            <p:cNvGrpSpPr/>
            <p:nvPr/>
          </p:nvGrpSpPr>
          <p:grpSpPr>
            <a:xfrm>
              <a:off x="1086497" y="4654977"/>
              <a:ext cx="7757236" cy="1681650"/>
              <a:chOff x="1086497" y="4654977"/>
              <a:chExt cx="7757236" cy="1681650"/>
            </a:xfrm>
          </p:grpSpPr>
          <p:graphicFrame>
            <p:nvGraphicFramePr>
              <p:cNvPr id="27" name="Object 26"/>
              <p:cNvGraphicFramePr>
                <a:graphicFrameLocks noChangeAspect="1"/>
              </p:cNvGraphicFramePr>
              <p:nvPr>
                <p:extLst/>
              </p:nvPr>
            </p:nvGraphicFramePr>
            <p:xfrm>
              <a:off x="1086497" y="4654977"/>
              <a:ext cx="5060950" cy="477837"/>
            </p:xfrm>
            <a:graphic>
              <a:graphicData uri="http://schemas.openxmlformats.org/presentationml/2006/ole">
                <mc:AlternateContent xmlns:mc="http://schemas.openxmlformats.org/markup-compatibility/2006">
                  <mc:Choice xmlns:v="urn:schemas-microsoft-com:vml" Requires="v">
                    <p:oleObj spid="_x0000_s6571" name="Equation" r:id="rId6" imgW="2565400" imgH="241300" progId="Equation.3">
                      <p:embed/>
                    </p:oleObj>
                  </mc:Choice>
                  <mc:Fallback>
                    <p:oleObj name="Equation" r:id="rId6" imgW="2565400" imgH="2413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6497" y="4654977"/>
                            <a:ext cx="5060950"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27"/>
              <p:cNvGraphicFramePr>
                <a:graphicFrameLocks noChangeAspect="1"/>
              </p:cNvGraphicFramePr>
              <p:nvPr>
                <p:extLst/>
              </p:nvPr>
            </p:nvGraphicFramePr>
            <p:xfrm>
              <a:off x="1206570" y="5084332"/>
              <a:ext cx="5689587" cy="880541"/>
            </p:xfrm>
            <a:graphic>
              <a:graphicData uri="http://schemas.openxmlformats.org/presentationml/2006/ole">
                <mc:AlternateContent xmlns:mc="http://schemas.openxmlformats.org/markup-compatibility/2006">
                  <mc:Choice xmlns:v="urn:schemas-microsoft-com:vml" Requires="v">
                    <p:oleObj spid="_x0000_s6572" name="Equation" r:id="rId8" imgW="2882880" imgH="444240" progId="Equation.3">
                      <p:embed/>
                    </p:oleObj>
                  </mc:Choice>
                  <mc:Fallback>
                    <p:oleObj name="Equation" r:id="rId8" imgW="288288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06570" y="5084332"/>
                            <a:ext cx="5689587" cy="8805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29"/>
              <p:cNvGraphicFramePr>
                <a:graphicFrameLocks noChangeAspect="1"/>
              </p:cNvGraphicFramePr>
              <p:nvPr>
                <p:extLst/>
              </p:nvPr>
            </p:nvGraphicFramePr>
            <p:xfrm>
              <a:off x="5462358" y="5857202"/>
              <a:ext cx="3381375" cy="479425"/>
            </p:xfrm>
            <a:graphic>
              <a:graphicData uri="http://schemas.openxmlformats.org/presentationml/2006/ole">
                <mc:AlternateContent xmlns:mc="http://schemas.openxmlformats.org/markup-compatibility/2006">
                  <mc:Choice xmlns:v="urn:schemas-microsoft-com:vml" Requires="v">
                    <p:oleObj spid="_x0000_s6573" name="Equation" r:id="rId10" imgW="1714500" imgH="241300" progId="Equation.3">
                      <p:embed/>
                    </p:oleObj>
                  </mc:Choice>
                  <mc:Fallback>
                    <p:oleObj name="Equation" r:id="rId10" imgW="1714500" imgH="2413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62358" y="5857202"/>
                            <a:ext cx="338137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 name="Rectangle 34"/>
            <p:cNvSpPr/>
            <p:nvPr/>
          </p:nvSpPr>
          <p:spPr bwMode="auto">
            <a:xfrm>
              <a:off x="928048" y="4506665"/>
              <a:ext cx="8079474" cy="204426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pSp>
      <p:grpSp>
        <p:nvGrpSpPr>
          <p:cNvPr id="7" name="Group 37"/>
          <p:cNvGrpSpPr/>
          <p:nvPr/>
        </p:nvGrpSpPr>
        <p:grpSpPr>
          <a:xfrm>
            <a:off x="3557512" y="3156752"/>
            <a:ext cx="6810233" cy="1487606"/>
            <a:chOff x="2333767" y="3330054"/>
            <a:chExt cx="6810233" cy="1487606"/>
          </a:xfrm>
        </p:grpSpPr>
        <p:grpSp>
          <p:nvGrpSpPr>
            <p:cNvPr id="9" name="Group 25"/>
            <p:cNvGrpSpPr/>
            <p:nvPr/>
          </p:nvGrpSpPr>
          <p:grpSpPr>
            <a:xfrm>
              <a:off x="2825885" y="3562066"/>
              <a:ext cx="6170259" cy="1014413"/>
              <a:chOff x="3126141" y="3771900"/>
              <a:chExt cx="6170259" cy="1014413"/>
            </a:xfrm>
          </p:grpSpPr>
          <p:graphicFrame>
            <p:nvGraphicFramePr>
              <p:cNvPr id="13" name="Object 12"/>
              <p:cNvGraphicFramePr>
                <a:graphicFrameLocks noChangeAspect="1"/>
              </p:cNvGraphicFramePr>
              <p:nvPr>
                <p:extLst/>
              </p:nvPr>
            </p:nvGraphicFramePr>
            <p:xfrm>
              <a:off x="3126141" y="3771900"/>
              <a:ext cx="5160963" cy="452438"/>
            </p:xfrm>
            <a:graphic>
              <a:graphicData uri="http://schemas.openxmlformats.org/presentationml/2006/ole">
                <mc:AlternateContent xmlns:mc="http://schemas.openxmlformats.org/markup-compatibility/2006">
                  <mc:Choice xmlns:v="urn:schemas-microsoft-com:vml" Requires="v">
                    <p:oleObj spid="_x0000_s6574" name="Equation" r:id="rId12" imgW="2616200" imgH="228600" progId="Equation.3">
                      <p:embed/>
                    </p:oleObj>
                  </mc:Choice>
                  <mc:Fallback>
                    <p:oleObj name="Equation" r:id="rId12" imgW="261620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6141" y="3771900"/>
                            <a:ext cx="5160963"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extLst/>
              </p:nvPr>
            </p:nvGraphicFramePr>
            <p:xfrm>
              <a:off x="3187414" y="4333875"/>
              <a:ext cx="4908550" cy="452438"/>
            </p:xfrm>
            <a:graphic>
              <a:graphicData uri="http://schemas.openxmlformats.org/presentationml/2006/ole">
                <mc:AlternateContent xmlns:mc="http://schemas.openxmlformats.org/markup-compatibility/2006">
                  <mc:Choice xmlns:v="urn:schemas-microsoft-com:vml" Requires="v">
                    <p:oleObj spid="_x0000_s6575" name="Equation" r:id="rId14" imgW="2489200" imgH="228600" progId="Equation.3">
                      <p:embed/>
                    </p:oleObj>
                  </mc:Choice>
                  <mc:Fallback>
                    <p:oleObj name="Equation" r:id="rId14" imgW="248920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87414" y="4333875"/>
                            <a:ext cx="490855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 name="Group 18"/>
              <p:cNvGrpSpPr/>
              <p:nvPr/>
            </p:nvGrpSpPr>
            <p:grpSpPr>
              <a:xfrm>
                <a:off x="8231874" y="3911281"/>
                <a:ext cx="1064526" cy="832514"/>
                <a:chOff x="5527343" y="5404513"/>
                <a:chExt cx="1064526" cy="832514"/>
              </a:xfrm>
            </p:grpSpPr>
            <p:sp>
              <p:nvSpPr>
                <p:cNvPr id="20" name="Notched Right Arrow 19"/>
                <p:cNvSpPr/>
                <p:nvPr/>
              </p:nvSpPr>
              <p:spPr bwMode="auto">
                <a:xfrm flipH="1">
                  <a:off x="5527343" y="5404513"/>
                  <a:ext cx="1064526" cy="832514"/>
                </a:xfrm>
                <a:prstGeom prst="notchedRightArrow">
                  <a:avLst/>
                </a:prstGeom>
                <a:solidFill>
                  <a:srgbClr val="66CCFF"/>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21" name="TextBox 20"/>
                <p:cNvSpPr txBox="1"/>
                <p:nvPr/>
              </p:nvSpPr>
              <p:spPr>
                <a:xfrm>
                  <a:off x="6141496" y="5682270"/>
                  <a:ext cx="300251" cy="276999"/>
                </a:xfrm>
                <a:prstGeom prst="rect">
                  <a:avLst/>
                </a:prstGeom>
                <a:noFill/>
              </p:spPr>
              <p:txBody>
                <a:bodyPr wrap="square" lIns="0" tIns="0" rIns="0" bIns="0" rtlCol="0">
                  <a:spAutoFit/>
                </a:bodyPr>
                <a:lstStyle/>
                <a:p>
                  <a:r>
                    <a:rPr lang="en-US" dirty="0">
                      <a:latin typeface="Times New Roman" pitchFamily="18" charset="0"/>
                      <a:cs typeface="Times New Roman" pitchFamily="18" charset="0"/>
                    </a:rPr>
                    <a:t>II</a:t>
                  </a:r>
                </a:p>
              </p:txBody>
            </p:sp>
          </p:grpSp>
        </p:grpSp>
        <p:sp>
          <p:nvSpPr>
            <p:cNvPr id="37" name="Rectangle 36"/>
            <p:cNvSpPr/>
            <p:nvPr/>
          </p:nvSpPr>
          <p:spPr bwMode="auto">
            <a:xfrm>
              <a:off x="2333767" y="3330054"/>
              <a:ext cx="6810233" cy="1487606"/>
            </a:xfrm>
            <a:prstGeom prst="rect">
              <a:avLst/>
            </a:prstGeom>
            <a:no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pSp>
      <p:grpSp>
        <p:nvGrpSpPr>
          <p:cNvPr id="12" name="Group 39"/>
          <p:cNvGrpSpPr/>
          <p:nvPr/>
        </p:nvGrpSpPr>
        <p:grpSpPr>
          <a:xfrm>
            <a:off x="4715096" y="1839415"/>
            <a:ext cx="5720681" cy="1164776"/>
            <a:chOff x="3275463" y="2238230"/>
            <a:chExt cx="5720681" cy="1164776"/>
          </a:xfrm>
        </p:grpSpPr>
        <p:grpSp>
          <p:nvGrpSpPr>
            <p:cNvPr id="15" name="Group 24"/>
            <p:cNvGrpSpPr/>
            <p:nvPr/>
          </p:nvGrpSpPr>
          <p:grpSpPr>
            <a:xfrm>
              <a:off x="3417888" y="2271249"/>
              <a:ext cx="5480448" cy="1131757"/>
              <a:chOff x="3663552" y="2394081"/>
              <a:chExt cx="5480448" cy="1131757"/>
            </a:xfrm>
          </p:grpSpPr>
          <p:grpSp>
            <p:nvGrpSpPr>
              <p:cNvPr id="18" name="Group 14"/>
              <p:cNvGrpSpPr/>
              <p:nvPr/>
            </p:nvGrpSpPr>
            <p:grpSpPr>
              <a:xfrm>
                <a:off x="3663552" y="2502848"/>
                <a:ext cx="4642865" cy="1022990"/>
                <a:chOff x="3827328" y="2502848"/>
                <a:chExt cx="4642865" cy="1022990"/>
              </a:xfrm>
            </p:grpSpPr>
            <p:graphicFrame>
              <p:nvGraphicFramePr>
                <p:cNvPr id="8" name="Object 7"/>
                <p:cNvGraphicFramePr>
                  <a:graphicFrameLocks noChangeAspect="1"/>
                </p:cNvGraphicFramePr>
                <p:nvPr>
                  <p:extLst/>
                </p:nvPr>
              </p:nvGraphicFramePr>
              <p:xfrm>
                <a:off x="3827328" y="2502848"/>
                <a:ext cx="4303712" cy="419100"/>
              </p:xfrm>
              <a:graphic>
                <a:graphicData uri="http://schemas.openxmlformats.org/presentationml/2006/ole">
                  <mc:AlternateContent xmlns:mc="http://schemas.openxmlformats.org/markup-compatibility/2006">
                    <mc:Choice xmlns:v="urn:schemas-microsoft-com:vml" Requires="v">
                      <p:oleObj spid="_x0000_s6576" name="Equation" r:id="rId16" imgW="2184120" imgH="215640" progId="Equation.3">
                        <p:embed/>
                      </p:oleObj>
                    </mc:Choice>
                    <mc:Fallback>
                      <p:oleObj name="Equation" r:id="rId16" imgW="2184120" imgH="21564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27328" y="2502848"/>
                              <a:ext cx="4303712"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3836281" y="3073400"/>
                <a:ext cx="4633912" cy="452438"/>
              </p:xfrm>
              <a:graphic>
                <a:graphicData uri="http://schemas.openxmlformats.org/presentationml/2006/ole">
                  <mc:AlternateContent xmlns:mc="http://schemas.openxmlformats.org/markup-compatibility/2006">
                    <mc:Choice xmlns:v="urn:schemas-microsoft-com:vml" Requires="v">
                      <p:oleObj spid="_x0000_s6577" name="Equation" r:id="rId18" imgW="2349500" imgH="228600" progId="Equation.3">
                        <p:embed/>
                      </p:oleObj>
                    </mc:Choice>
                    <mc:Fallback>
                      <p:oleObj name="Equation" r:id="rId18" imgW="23495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81" y="3073400"/>
                              <a:ext cx="4633912"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Group 17"/>
              <p:cNvGrpSpPr/>
              <p:nvPr/>
            </p:nvGrpSpPr>
            <p:grpSpPr>
              <a:xfrm>
                <a:off x="8079474" y="2394081"/>
                <a:ext cx="1064526" cy="832514"/>
                <a:chOff x="5527343" y="5404513"/>
                <a:chExt cx="1064526" cy="832514"/>
              </a:xfrm>
            </p:grpSpPr>
            <p:sp>
              <p:nvSpPr>
                <p:cNvPr id="16" name="Notched Right Arrow 15"/>
                <p:cNvSpPr/>
                <p:nvPr/>
              </p:nvSpPr>
              <p:spPr bwMode="auto">
                <a:xfrm flipH="1">
                  <a:off x="5527343" y="5404513"/>
                  <a:ext cx="1064526" cy="832514"/>
                </a:xfrm>
                <a:prstGeom prst="notchedRightArrow">
                  <a:avLst/>
                </a:prstGeom>
                <a:solidFill>
                  <a:srgbClr val="FFFF00"/>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7" name="TextBox 16"/>
                <p:cNvSpPr txBox="1"/>
                <p:nvPr/>
              </p:nvSpPr>
              <p:spPr>
                <a:xfrm>
                  <a:off x="6141496" y="5682270"/>
                  <a:ext cx="300251" cy="276999"/>
                </a:xfrm>
                <a:prstGeom prst="rect">
                  <a:avLst/>
                </a:prstGeom>
                <a:noFill/>
              </p:spPr>
              <p:txBody>
                <a:bodyPr wrap="square" lIns="0" tIns="0" rIns="0" bIns="0" rtlCol="0">
                  <a:spAutoFit/>
                </a:bodyPr>
                <a:lstStyle/>
                <a:p>
                  <a:r>
                    <a:rPr lang="en-US" dirty="0">
                      <a:latin typeface="Times New Roman" pitchFamily="18" charset="0"/>
                      <a:cs typeface="Times New Roman" pitchFamily="18" charset="0"/>
                    </a:rPr>
                    <a:t>I</a:t>
                  </a:r>
                </a:p>
              </p:txBody>
            </p:sp>
          </p:grpSp>
        </p:grpSp>
        <p:sp>
          <p:nvSpPr>
            <p:cNvPr id="39" name="Rectangle 38"/>
            <p:cNvSpPr/>
            <p:nvPr/>
          </p:nvSpPr>
          <p:spPr bwMode="auto">
            <a:xfrm>
              <a:off x="3275463" y="2238230"/>
              <a:ext cx="5720681" cy="1148661"/>
            </a:xfrm>
            <a:prstGeom prst="rect">
              <a:avLst/>
            </a:prstGeom>
            <a:noFill/>
            <a:ln w="38100"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pSp>
      <p:sp>
        <p:nvSpPr>
          <p:cNvPr id="31" name="Rectangle 2"/>
          <p:cNvSpPr txBox="1">
            <a:spLocks noChangeArrowheads="1"/>
          </p:cNvSpPr>
          <p:nvPr/>
        </p:nvSpPr>
        <p:spPr>
          <a:xfrm>
            <a:off x="5080000" y="145140"/>
            <a:ext cx="55880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BJT as a Switch</a:t>
            </a:r>
          </a:p>
        </p:txBody>
      </p:sp>
    </p:spTree>
    <p:extLst>
      <p:ext uri="{BB962C8B-B14F-4D97-AF65-F5344CB8AC3E}">
        <p14:creationId xmlns:p14="http://schemas.microsoft.com/office/powerpoint/2010/main" val="4051014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up)">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246102" cy="2540000"/>
          </a:xfrm>
          <a:prstGeom prst="rect">
            <a:avLst/>
          </a:prstGeom>
        </p:spPr>
      </p:pic>
      <p:pic>
        <p:nvPicPr>
          <p:cNvPr id="6" name="Picture 5"/>
          <p:cNvPicPr>
            <a:picLocks noChangeAspect="1"/>
          </p:cNvPicPr>
          <p:nvPr/>
        </p:nvPicPr>
        <p:blipFill>
          <a:blip r:embed="rId3"/>
          <a:stretch>
            <a:fillRect/>
          </a:stretch>
        </p:blipFill>
        <p:spPr>
          <a:xfrm>
            <a:off x="0" y="2540000"/>
            <a:ext cx="4020458" cy="4363078"/>
          </a:xfrm>
          <a:prstGeom prst="rect">
            <a:avLst/>
          </a:prstGeom>
        </p:spPr>
      </p:pic>
    </p:spTree>
    <p:extLst>
      <p:ext uri="{BB962C8B-B14F-4D97-AF65-F5344CB8AC3E}">
        <p14:creationId xmlns:p14="http://schemas.microsoft.com/office/powerpoint/2010/main" val="381957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860" y="0"/>
            <a:ext cx="11965140" cy="6858000"/>
          </a:xfrm>
          <a:prstGeom prst="rect">
            <a:avLst/>
          </a:prstGeom>
        </p:spPr>
      </p:pic>
    </p:spTree>
    <p:extLst>
      <p:ext uri="{BB962C8B-B14F-4D97-AF65-F5344CB8AC3E}">
        <p14:creationId xmlns:p14="http://schemas.microsoft.com/office/powerpoint/2010/main" val="36008622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381" y="2113499"/>
            <a:ext cx="11554691" cy="2852737"/>
          </a:xfrm>
        </p:spPr>
        <p:txBody>
          <a:bodyPr>
            <a:normAutofit fontScale="90000"/>
          </a:bodyPr>
          <a:lstStyle/>
          <a:p>
            <a:pPr algn="ctr"/>
            <a:r>
              <a:rPr lang="en-US" dirty="0" smtClean="0">
                <a:latin typeface="Arial Black" panose="020B0A04020102020204" pitchFamily="34" charset="0"/>
              </a:rPr>
              <a:t>Lets see what happens if we increase/decrease base voltage</a:t>
            </a:r>
            <a:br>
              <a:rPr lang="en-US" dirty="0" smtClean="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22220632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29842" r="70631" b="8148"/>
          <a:stretch/>
        </p:blipFill>
        <p:spPr>
          <a:xfrm>
            <a:off x="0" y="1879600"/>
            <a:ext cx="4064000" cy="4920461"/>
          </a:xfrm>
          <a:prstGeom prst="rect">
            <a:avLst/>
          </a:prstGeom>
        </p:spPr>
      </p:pic>
      <p:pic>
        <p:nvPicPr>
          <p:cNvPr id="3" name="Picture 2"/>
          <p:cNvPicPr>
            <a:picLocks noChangeAspect="1"/>
          </p:cNvPicPr>
          <p:nvPr/>
        </p:nvPicPr>
        <p:blipFill rotWithShape="1">
          <a:blip r:embed="rId2"/>
          <a:srcRect l="32463" t="29736" r="15231" b="8254"/>
          <a:stretch/>
        </p:blipFill>
        <p:spPr>
          <a:xfrm>
            <a:off x="4383315" y="1879600"/>
            <a:ext cx="7141028" cy="4854574"/>
          </a:xfrm>
          <a:prstGeom prst="rect">
            <a:avLst/>
          </a:prstGeom>
        </p:spPr>
      </p:pic>
      <p:pic>
        <p:nvPicPr>
          <p:cNvPr id="4" name="Picture 3"/>
          <p:cNvPicPr>
            <a:picLocks noChangeAspect="1"/>
          </p:cNvPicPr>
          <p:nvPr/>
        </p:nvPicPr>
        <p:blipFill rotWithShape="1">
          <a:blip r:embed="rId2"/>
          <a:srcRect b="72592"/>
          <a:stretch/>
        </p:blipFill>
        <p:spPr>
          <a:xfrm>
            <a:off x="0" y="0"/>
            <a:ext cx="12192000" cy="1879600"/>
          </a:xfrm>
          <a:prstGeom prst="rect">
            <a:avLst/>
          </a:prstGeom>
        </p:spPr>
      </p:pic>
      <p:sp>
        <p:nvSpPr>
          <p:cNvPr id="5" name="Rectangular Callout 4"/>
          <p:cNvSpPr/>
          <p:nvPr/>
        </p:nvSpPr>
        <p:spPr>
          <a:xfrm>
            <a:off x="8186057" y="1879600"/>
            <a:ext cx="3686629" cy="1328057"/>
          </a:xfrm>
          <a:prstGeom prst="wedgeRect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Why not in active mode??????</a:t>
            </a:r>
            <a:endParaRPr lang="en-US" sz="2400" b="1" dirty="0"/>
          </a:p>
        </p:txBody>
      </p:sp>
    </p:spTree>
    <p:extLst>
      <p:ext uri="{BB962C8B-B14F-4D97-AF65-F5344CB8AC3E}">
        <p14:creationId xmlns:p14="http://schemas.microsoft.com/office/powerpoint/2010/main" val="196270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129" y="-2"/>
            <a:ext cx="10595429" cy="6818101"/>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510638" y="2906418"/>
                <a:ext cx="12247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𝐶</m:t>
                          </m:r>
                        </m:sub>
                      </m:sSub>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510638" y="2906418"/>
                <a:ext cx="1224759" cy="276999"/>
              </a:xfrm>
              <a:prstGeom prst="rect">
                <a:avLst/>
              </a:prstGeom>
              <a:blipFill rotWithShape="0">
                <a:blip r:embed="rId3"/>
                <a:stretch>
                  <a:fillRect l="-4478" r="-498"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510638" y="3579170"/>
                <a:ext cx="2283189" cy="276999"/>
              </a:xfrm>
              <a:prstGeom prst="rect">
                <a:avLst/>
              </a:prstGeom>
              <a:noFill/>
            </p:spPr>
            <p:txBody>
              <a:bodyPr wrap="none" lIns="0" tIns="0" rIns="0" bIns="0" rtlCol="0">
                <a:spAutoFit/>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m:t>
                    </m:r>
                  </m:oMath>
                </a14:m>
                <a:r>
                  <a:rPr lang="en-US" dirty="0" smtClean="0"/>
                  <a:t>0.96=0.64mA</a:t>
                </a:r>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510638" y="3579170"/>
                <a:ext cx="2283189" cy="276999"/>
              </a:xfrm>
              <a:prstGeom prst="rect">
                <a:avLst/>
              </a:prstGeom>
              <a:blipFill rotWithShape="0">
                <a:blip r:embed="rId4"/>
                <a:stretch>
                  <a:fillRect l="-3743" t="-28261" r="-588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ular Callout 4"/>
              <p:cNvSpPr/>
              <p:nvPr/>
            </p:nvSpPr>
            <p:spPr>
              <a:xfrm>
                <a:off x="356260" y="4548249"/>
                <a:ext cx="2437567" cy="783772"/>
              </a:xfrm>
              <a:prstGeom prst="wedgeRectCallout">
                <a:avLst>
                  <a:gd name="adj1" fmla="val -12064"/>
                  <a:gd name="adj2" fmla="val -1314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 didn’t use </a:t>
                </a:r>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den>
                    </m:f>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oMath>
                </a14:m>
                <a:endParaRPr lang="en-US" dirty="0"/>
              </a:p>
            </p:txBody>
          </p:sp>
        </mc:Choice>
        <mc:Fallback xmlns="">
          <p:sp>
            <p:nvSpPr>
              <p:cNvPr id="5" name="Rectangular Callout 4"/>
              <p:cNvSpPr>
                <a:spLocks noRot="1" noChangeAspect="1" noMove="1" noResize="1" noEditPoints="1" noAdjustHandles="1" noChangeArrowheads="1" noChangeShapeType="1" noTextEdit="1"/>
              </p:cNvSpPr>
              <p:nvPr/>
            </p:nvSpPr>
            <p:spPr>
              <a:xfrm>
                <a:off x="356260" y="4548249"/>
                <a:ext cx="2437567" cy="783772"/>
              </a:xfrm>
              <a:prstGeom prst="wedgeRectCallout">
                <a:avLst>
                  <a:gd name="adj1" fmla="val -12064"/>
                  <a:gd name="adj2" fmla="val -131439"/>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ular Callout 5"/>
              <p:cNvSpPr/>
              <p:nvPr/>
            </p:nvSpPr>
            <p:spPr>
              <a:xfrm>
                <a:off x="7141029" y="435429"/>
                <a:ext cx="3632529" cy="1349828"/>
              </a:xfrm>
              <a:prstGeom prst="wedgeRectCallout">
                <a:avLst>
                  <a:gd name="adj1" fmla="val -41610"/>
                  <a:gd name="adj2" fmla="val 115188"/>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rPr>
                  <a:t>Value of </a:t>
                </a:r>
                <a14:m>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𝑽</m:t>
                        </m:r>
                      </m:e>
                      <m:sub>
                        <m:r>
                          <a:rPr lang="en-US" sz="2000" b="1" i="1" smtClean="0">
                            <a:solidFill>
                              <a:schemeClr val="bg1"/>
                            </a:solidFill>
                            <a:latin typeface="Cambria Math" panose="02040503050406030204" pitchFamily="18" charset="0"/>
                          </a:rPr>
                          <m:t>𝑪𝑬</m:t>
                        </m:r>
                      </m:sub>
                    </m:sSub>
                  </m:oMath>
                </a14:m>
                <a:r>
                  <a:rPr lang="en-US" sz="2000" b="1" dirty="0" smtClean="0">
                    <a:solidFill>
                      <a:schemeClr val="bg1"/>
                    </a:solidFill>
                  </a:rPr>
                  <a:t> ; when in saturation</a:t>
                </a:r>
                <a:endParaRPr lang="en-US" sz="2000" b="1" dirty="0">
                  <a:solidFill>
                    <a:schemeClr val="bg1"/>
                  </a:solidFill>
                </a:endParaRPr>
              </a:p>
            </p:txBody>
          </p:sp>
        </mc:Choice>
        <mc:Fallback xmlns="">
          <p:sp>
            <p:nvSpPr>
              <p:cNvPr id="6" name="Rectangular Callout 5"/>
              <p:cNvSpPr>
                <a:spLocks noRot="1" noChangeAspect="1" noMove="1" noResize="1" noEditPoints="1" noAdjustHandles="1" noChangeArrowheads="1" noChangeShapeType="1" noTextEdit="1"/>
              </p:cNvSpPr>
              <p:nvPr/>
            </p:nvSpPr>
            <p:spPr>
              <a:xfrm>
                <a:off x="7141029" y="435429"/>
                <a:ext cx="3632529" cy="1349828"/>
              </a:xfrm>
              <a:prstGeom prst="wedgeRectCallout">
                <a:avLst>
                  <a:gd name="adj1" fmla="val -41610"/>
                  <a:gd name="adj2" fmla="val 115188"/>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338457" y="6008914"/>
                <a:ext cx="2514727" cy="5782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𝜷</m:t>
                          </m:r>
                        </m:e>
                        <m:sub>
                          <m:r>
                            <a:rPr lang="en-US" sz="2000" b="1" i="1" smtClean="0">
                              <a:latin typeface="Cambria Math" panose="02040503050406030204" pitchFamily="18" charset="0"/>
                            </a:rPr>
                            <m:t>𝑭𝒐𝒓𝒄𝒆𝒅</m:t>
                          </m:r>
                        </m:sub>
                      </m:sSub>
                      <m:r>
                        <a:rPr lang="en-US" sz="2000" b="1" i="1" smtClean="0">
                          <a:latin typeface="Cambria Math" panose="02040503050406030204" pitchFamily="18" charset="0"/>
                          <a:ea typeface="Cambria Math" panose="02040503050406030204" pitchFamily="18" charset="0"/>
                        </a:rPr>
                        <m:t>=</m:t>
                      </m:r>
                      <m:f>
                        <m:fPr>
                          <m:ctrlPr>
                            <a:rPr lang="en-US" sz="2000" b="1" i="1" smtClean="0">
                              <a:latin typeface="Cambria Math" panose="02040503050406030204" pitchFamily="18" charset="0"/>
                              <a:ea typeface="Cambria Math" panose="02040503050406030204" pitchFamily="18" charset="0"/>
                            </a:rPr>
                          </m:ctrlPr>
                        </m:fPr>
                        <m:num>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𝟗𝟔</m:t>
                          </m:r>
                        </m:num>
                        <m:den>
                          <m:r>
                            <a:rPr lang="en-US" sz="2000" b="1" i="1" smtClean="0">
                              <a:latin typeface="Cambria Math" panose="02040503050406030204" pitchFamily="18" charset="0"/>
                              <a:ea typeface="Cambria Math" panose="02040503050406030204" pitchFamily="18" charset="0"/>
                            </a:rPr>
                            <m:t>𝟎</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𝟔𝟒</m:t>
                          </m:r>
                        </m:den>
                      </m:f>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𝟏</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𝟔</m:t>
                      </m:r>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8338457" y="6008914"/>
                <a:ext cx="2514727" cy="578235"/>
              </a:xfrm>
              <a:prstGeom prst="rect">
                <a:avLst/>
              </a:prstGeom>
              <a:blipFill rotWithShape="0">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920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1981200" cy="411162"/>
          </a:xfrm>
          <a:solidFill>
            <a:schemeClr val="tx2">
              <a:lumMod val="60000"/>
              <a:lumOff val="40000"/>
            </a:schemeClr>
          </a:solidFill>
        </p:spPr>
        <p:txBody>
          <a:bodyPr>
            <a:noAutofit/>
          </a:bodyPr>
          <a:lstStyle/>
          <a:p>
            <a:pPr algn="l"/>
            <a:r>
              <a:rPr lang="en-US" sz="2800" dirty="0"/>
              <a:t>Example:2</a:t>
            </a:r>
          </a:p>
        </p:txBody>
      </p:sp>
      <p:sp>
        <p:nvSpPr>
          <p:cNvPr id="4" name="TextBox 3"/>
          <p:cNvSpPr txBox="1"/>
          <p:nvPr/>
        </p:nvSpPr>
        <p:spPr>
          <a:xfrm>
            <a:off x="1981200" y="762001"/>
            <a:ext cx="8314508" cy="646331"/>
          </a:xfrm>
          <a:prstGeom prst="rect">
            <a:avLst/>
          </a:prstGeom>
          <a:noFill/>
        </p:spPr>
        <p:txBody>
          <a:bodyPr wrap="square" rtlCol="0">
            <a:spAutoFit/>
          </a:bodyPr>
          <a:lstStyle/>
          <a:p>
            <a:r>
              <a:rPr lang="en-US" b="1" dirty="0"/>
              <a:t>If we double Area of a transistor and decrease its Base-Emitter voltage by 60 </a:t>
            </a:r>
            <a:r>
              <a:rPr lang="en-US" b="1" dirty="0" err="1"/>
              <a:t>mv</a:t>
            </a:r>
            <a:r>
              <a:rPr lang="en-US" b="1" dirty="0"/>
              <a:t> . What is the change in collector current</a:t>
            </a:r>
          </a:p>
        </p:txBody>
      </p:sp>
      <p:graphicFrame>
        <p:nvGraphicFramePr>
          <p:cNvPr id="6" name="Object 5"/>
          <p:cNvGraphicFramePr>
            <a:graphicFrameLocks noChangeAspect="1"/>
          </p:cNvGraphicFramePr>
          <p:nvPr/>
        </p:nvGraphicFramePr>
        <p:xfrm>
          <a:off x="2206625" y="1676400"/>
          <a:ext cx="1847850" cy="762000"/>
        </p:xfrm>
        <a:graphic>
          <a:graphicData uri="http://schemas.openxmlformats.org/presentationml/2006/ole">
            <mc:AlternateContent xmlns:mc="http://schemas.openxmlformats.org/markup-compatibility/2006">
              <mc:Choice xmlns:v="urn:schemas-microsoft-com:vml" Requires="v">
                <p:oleObj spid="_x0000_s35862" name="Equation" r:id="rId3" imgW="799920" imgH="330120" progId="Equation.3">
                  <p:embed/>
                </p:oleObj>
              </mc:Choice>
              <mc:Fallback>
                <p:oleObj name="Equation" r:id="rId3" imgW="799920" imgH="330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6625" y="1676400"/>
                        <a:ext cx="1847850" cy="762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12"/>
          <p:cNvGrpSpPr/>
          <p:nvPr/>
        </p:nvGrpSpPr>
        <p:grpSpPr>
          <a:xfrm>
            <a:off x="5105401" y="1447800"/>
            <a:ext cx="4097591" cy="838200"/>
            <a:chOff x="3581400" y="1447800"/>
            <a:chExt cx="4097591" cy="838200"/>
          </a:xfrm>
        </p:grpSpPr>
        <p:graphicFrame>
          <p:nvGraphicFramePr>
            <p:cNvPr id="5" name="Object 4"/>
            <p:cNvGraphicFramePr>
              <a:graphicFrameLocks noChangeAspect="1"/>
            </p:cNvGraphicFramePr>
            <p:nvPr/>
          </p:nvGraphicFramePr>
          <p:xfrm>
            <a:off x="5867400" y="1447800"/>
            <a:ext cx="1811591" cy="802276"/>
          </p:xfrm>
          <a:graphic>
            <a:graphicData uri="http://schemas.openxmlformats.org/presentationml/2006/ole">
              <mc:AlternateContent xmlns:mc="http://schemas.openxmlformats.org/markup-compatibility/2006">
                <mc:Choice xmlns:v="urn:schemas-microsoft-com:vml" Requires="v">
                  <p:oleObj spid="_x0000_s35863" name="Equation" r:id="rId5" imgW="888840" imgH="393480" progId="Equation.3">
                    <p:embed/>
                  </p:oleObj>
                </mc:Choice>
                <mc:Fallback>
                  <p:oleObj name="Equation" r:id="rId5" imgW="8888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0" y="1447800"/>
                          <a:ext cx="1811591" cy="80227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Notched Right Arrow 6"/>
            <p:cNvSpPr/>
            <p:nvPr/>
          </p:nvSpPr>
          <p:spPr>
            <a:xfrm>
              <a:off x="3581400" y="1676400"/>
              <a:ext cx="838200"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Object 7"/>
          <p:cNvGraphicFramePr>
            <a:graphicFrameLocks noChangeAspect="1"/>
          </p:cNvGraphicFramePr>
          <p:nvPr/>
        </p:nvGraphicFramePr>
        <p:xfrm>
          <a:off x="3527425" y="2819400"/>
          <a:ext cx="4321175" cy="1116049"/>
        </p:xfrm>
        <a:graphic>
          <a:graphicData uri="http://schemas.openxmlformats.org/presentationml/2006/ole">
            <mc:AlternateContent xmlns:mc="http://schemas.openxmlformats.org/markup-compatibility/2006">
              <mc:Choice xmlns:v="urn:schemas-microsoft-com:vml" Requires="v">
                <p:oleObj spid="_x0000_s35864" name="Equation" r:id="rId7" imgW="1130040" imgH="291960" progId="Equation.3">
                  <p:embed/>
                </p:oleObj>
              </mc:Choice>
              <mc:Fallback>
                <p:oleObj name="Equation" r:id="rId7" imgW="1130040" imgH="29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7425" y="2819400"/>
                        <a:ext cx="4321175" cy="11160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ular Callout 8"/>
          <p:cNvSpPr/>
          <p:nvPr/>
        </p:nvSpPr>
        <p:spPr>
          <a:xfrm>
            <a:off x="1524000" y="3505200"/>
            <a:ext cx="1905000" cy="838200"/>
          </a:xfrm>
          <a:prstGeom prst="wedgeRectCallout">
            <a:avLst>
              <a:gd name="adj1" fmla="val 61875"/>
              <a:gd name="adj2" fmla="val -331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Because of the double Area</a:t>
            </a:r>
          </a:p>
        </p:txBody>
      </p:sp>
      <p:sp>
        <p:nvSpPr>
          <p:cNvPr id="10" name="Rectangular Callout 9"/>
          <p:cNvSpPr/>
          <p:nvPr/>
        </p:nvSpPr>
        <p:spPr>
          <a:xfrm>
            <a:off x="7543800" y="4114800"/>
            <a:ext cx="1905000" cy="838200"/>
          </a:xfrm>
          <a:prstGeom prst="wedgeRectCallout">
            <a:avLst>
              <a:gd name="adj1" fmla="val -81387"/>
              <a:gd name="adj2" fmla="val -717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=0.1 , decade decrease in current</a:t>
            </a:r>
          </a:p>
        </p:txBody>
      </p:sp>
      <p:graphicFrame>
        <p:nvGraphicFramePr>
          <p:cNvPr id="11" name="Object 10"/>
          <p:cNvGraphicFramePr>
            <a:graphicFrameLocks noChangeAspect="1"/>
          </p:cNvGraphicFramePr>
          <p:nvPr/>
        </p:nvGraphicFramePr>
        <p:xfrm>
          <a:off x="3751385" y="4419600"/>
          <a:ext cx="2813538" cy="1143000"/>
        </p:xfrm>
        <a:graphic>
          <a:graphicData uri="http://schemas.openxmlformats.org/presentationml/2006/ole">
            <mc:AlternateContent xmlns:mc="http://schemas.openxmlformats.org/markup-compatibility/2006">
              <mc:Choice xmlns:v="urn:schemas-microsoft-com:vml" Requires="v">
                <p:oleObj spid="_x0000_s35865" name="Equation" r:id="rId9" imgW="812520" imgH="330120" progId="Equation.3">
                  <p:embed/>
                </p:oleObj>
              </mc:Choice>
              <mc:Fallback>
                <p:oleObj name="Equation" r:id="rId9" imgW="812520" imgH="3301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1385" y="4419600"/>
                        <a:ext cx="2813538"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11"/>
          <p:cNvSpPr txBox="1"/>
          <p:nvPr/>
        </p:nvSpPr>
        <p:spPr>
          <a:xfrm>
            <a:off x="3048000" y="5791201"/>
            <a:ext cx="6477000" cy="461665"/>
          </a:xfrm>
          <a:prstGeom prst="rect">
            <a:avLst/>
          </a:prstGeom>
          <a:noFill/>
        </p:spPr>
        <p:txBody>
          <a:bodyPr wrap="square" rtlCol="0">
            <a:spAutoFit/>
          </a:bodyPr>
          <a:lstStyle/>
          <a:p>
            <a:r>
              <a:rPr lang="en-US" sz="2400" b="1" dirty="0"/>
              <a:t>So almost 5 times reduction in collector current</a:t>
            </a:r>
          </a:p>
        </p:txBody>
      </p:sp>
      <p:pic>
        <p:nvPicPr>
          <p:cNvPr id="4282" name="Picture 18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8746" y="1408331"/>
            <a:ext cx="8399417"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094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282"/>
                                        </p:tgtEl>
                                        <p:attrNameLst>
                                          <p:attrName>style.visibility</p:attrName>
                                        </p:attrNameLst>
                                      </p:cBhvr>
                                      <p:to>
                                        <p:strVal val="visible"/>
                                      </p:to>
                                    </p:set>
                                    <p:anim calcmode="lin" valueType="num">
                                      <p:cBhvr>
                                        <p:cTn id="7" dur="1000" fill="hold"/>
                                        <p:tgtEl>
                                          <p:spTgt spid="4282"/>
                                        </p:tgtEl>
                                        <p:attrNameLst>
                                          <p:attrName>ppt_w</p:attrName>
                                        </p:attrNameLst>
                                      </p:cBhvr>
                                      <p:tavLst>
                                        <p:tav tm="0">
                                          <p:val>
                                            <p:fltVal val="0"/>
                                          </p:val>
                                        </p:tav>
                                        <p:tav tm="100000">
                                          <p:val>
                                            <p:strVal val="#ppt_w"/>
                                          </p:val>
                                        </p:tav>
                                      </p:tavLst>
                                    </p:anim>
                                    <p:anim calcmode="lin" valueType="num">
                                      <p:cBhvr>
                                        <p:cTn id="8" dur="1000" fill="hold"/>
                                        <p:tgtEl>
                                          <p:spTgt spid="4282"/>
                                        </p:tgtEl>
                                        <p:attrNameLst>
                                          <p:attrName>ppt_h</p:attrName>
                                        </p:attrNameLst>
                                      </p:cBhvr>
                                      <p:tavLst>
                                        <p:tav tm="0">
                                          <p:val>
                                            <p:fltVal val="0"/>
                                          </p:val>
                                        </p:tav>
                                        <p:tav tm="100000">
                                          <p:val>
                                            <p:strVal val="#ppt_h"/>
                                          </p:val>
                                        </p:tav>
                                      </p:tavLst>
                                    </p:anim>
                                    <p:anim calcmode="lin" valueType="num">
                                      <p:cBhvr>
                                        <p:cTn id="9" dur="1000" fill="hold"/>
                                        <p:tgtEl>
                                          <p:spTgt spid="4282"/>
                                        </p:tgtEl>
                                        <p:attrNameLst>
                                          <p:attrName>style.rotation</p:attrName>
                                        </p:attrNameLst>
                                      </p:cBhvr>
                                      <p:tavLst>
                                        <p:tav tm="0">
                                          <p:val>
                                            <p:fltVal val="90"/>
                                          </p:val>
                                        </p:tav>
                                        <p:tav tm="100000">
                                          <p:val>
                                            <p:fltVal val="0"/>
                                          </p:val>
                                        </p:tav>
                                      </p:tavLst>
                                    </p:anim>
                                    <p:animEffect transition="in" filter="fade">
                                      <p:cBhvr>
                                        <p:cTn id="10" dur="1000"/>
                                        <p:tgtEl>
                                          <p:spTgt spid="428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4282"/>
                                        </p:tgtEl>
                                      </p:cBhvr>
                                    </p:animEffect>
                                    <p:set>
                                      <p:cBhvr>
                                        <p:cTn id="15" dur="1" fill="hold">
                                          <p:stCondLst>
                                            <p:cond delay="499"/>
                                          </p:stCondLst>
                                        </p:cTn>
                                        <p:tgtEl>
                                          <p:spTgt spid="428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checkerboard(across)">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checkerboard(across)">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055317" cy="6589486"/>
          </a:xfrm>
          <a:prstGeom prst="rect">
            <a:avLst/>
          </a:prstGeom>
        </p:spPr>
      </p:pic>
    </p:spTree>
    <p:extLst>
      <p:ext uri="{BB962C8B-B14F-4D97-AF65-F5344CB8AC3E}">
        <p14:creationId xmlns:p14="http://schemas.microsoft.com/office/powerpoint/2010/main" val="1068341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1598" y="14514"/>
            <a:ext cx="12003314" cy="6800787"/>
          </a:xfrm>
          <a:prstGeom prst="rect">
            <a:avLst/>
          </a:prstGeom>
        </p:spPr>
      </p:pic>
      <p:sp>
        <p:nvSpPr>
          <p:cNvPr id="3" name="Rectangle 2"/>
          <p:cNvSpPr/>
          <p:nvPr/>
        </p:nvSpPr>
        <p:spPr>
          <a:xfrm>
            <a:off x="10058400" y="1712686"/>
            <a:ext cx="1930400" cy="2946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Here base at zero , does not mean in cutoff. Since it is a </a:t>
            </a:r>
            <a:r>
              <a:rPr lang="en-US" b="1" dirty="0" err="1" smtClean="0">
                <a:solidFill>
                  <a:schemeClr val="bg1"/>
                </a:solidFill>
              </a:rPr>
              <a:t>pnp</a:t>
            </a:r>
            <a:r>
              <a:rPr lang="en-US" b="1" dirty="0" smtClean="0">
                <a:solidFill>
                  <a:schemeClr val="bg1"/>
                </a:solidFill>
              </a:rPr>
              <a:t> transistor </a:t>
            </a:r>
            <a:endParaRPr lang="en-US" b="1" dirty="0">
              <a:solidFill>
                <a:schemeClr val="bg1"/>
              </a:solidFill>
            </a:endParaRPr>
          </a:p>
        </p:txBody>
      </p:sp>
    </p:spTree>
    <p:extLst>
      <p:ext uri="{BB962C8B-B14F-4D97-AF65-F5344CB8AC3E}">
        <p14:creationId xmlns:p14="http://schemas.microsoft.com/office/powerpoint/2010/main" val="12643524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1829143" cy="6858000"/>
          </a:xfrm>
          <a:prstGeom prst="rect">
            <a:avLst/>
          </a:prstGeom>
        </p:spPr>
      </p:pic>
    </p:spTree>
    <p:extLst>
      <p:ext uri="{BB962C8B-B14F-4D97-AF65-F5344CB8AC3E}">
        <p14:creationId xmlns:p14="http://schemas.microsoft.com/office/powerpoint/2010/main" val="12038083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260" t="37576" r="71558"/>
          <a:stretch/>
        </p:blipFill>
        <p:spPr>
          <a:xfrm>
            <a:off x="0" y="2078181"/>
            <a:ext cx="2826327" cy="4281055"/>
          </a:xfrm>
          <a:prstGeom prst="rect">
            <a:avLst/>
          </a:prstGeom>
        </p:spPr>
      </p:pic>
      <p:pic>
        <p:nvPicPr>
          <p:cNvPr id="3" name="Picture 2"/>
          <p:cNvPicPr>
            <a:picLocks noChangeAspect="1"/>
          </p:cNvPicPr>
          <p:nvPr/>
        </p:nvPicPr>
        <p:blipFill rotWithShape="1">
          <a:blip r:embed="rId2"/>
          <a:srcRect b="75209"/>
          <a:stretch/>
        </p:blipFill>
        <p:spPr>
          <a:xfrm>
            <a:off x="-1" y="0"/>
            <a:ext cx="12192001" cy="1700151"/>
          </a:xfrm>
          <a:prstGeom prst="rect">
            <a:avLst/>
          </a:prstGeom>
        </p:spPr>
      </p:pic>
      <p:pic>
        <p:nvPicPr>
          <p:cNvPr id="5" name="Picture 4"/>
          <p:cNvPicPr>
            <a:picLocks noChangeAspect="1"/>
          </p:cNvPicPr>
          <p:nvPr/>
        </p:nvPicPr>
        <p:blipFill>
          <a:blip r:embed="rId3"/>
          <a:stretch>
            <a:fillRect/>
          </a:stretch>
        </p:blipFill>
        <p:spPr>
          <a:xfrm>
            <a:off x="2719449" y="1700151"/>
            <a:ext cx="9068758" cy="165067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933205" y="3394238"/>
                <a:ext cx="3847464"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𝑚𝑎𝑥</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𝐶𝐶</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m:t>
                              </m:r>
                            </m:sub>
                          </m:sSub>
                        </m:num>
                        <m:den>
                          <m:r>
                            <a:rPr lang="en-US" b="0" i="1" smtClean="0">
                              <a:latin typeface="Cambria Math" panose="02040503050406030204" pitchFamily="18" charset="0"/>
                              <a:ea typeface="Cambria Math" panose="02040503050406030204" pitchFamily="18" charset="0"/>
                            </a:rPr>
                            <m:t>1000</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5−0.7</m:t>
                          </m:r>
                        </m:num>
                        <m:den>
                          <m:r>
                            <a:rPr lang="en-US" b="0" i="1" smtClean="0">
                              <a:latin typeface="Cambria Math" panose="02040503050406030204" pitchFamily="18" charset="0"/>
                              <a:ea typeface="Cambria Math" panose="02040503050406030204" pitchFamily="18" charset="0"/>
                            </a:rPr>
                            <m:t>1000</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4.3</m:t>
                      </m:r>
                      <m:r>
                        <a:rPr lang="en-US" b="0" i="1" smtClean="0">
                          <a:latin typeface="Cambria Math" panose="02040503050406030204" pitchFamily="18" charset="0"/>
                          <a:ea typeface="Cambria Math" panose="02040503050406030204" pitchFamily="18" charset="0"/>
                        </a:rPr>
                        <m:t>𝑚𝐴</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933205" y="3394238"/>
                <a:ext cx="3847464" cy="52597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445828" y="3392636"/>
                <a:ext cx="4449423"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r>
                            <a:rPr lang="en-US" b="0" i="1" smtClean="0">
                              <a:latin typeface="Cambria Math" panose="02040503050406030204" pitchFamily="18" charset="0"/>
                            </a:rPr>
                            <m:t>−</m:t>
                          </m:r>
                          <m:r>
                            <a:rPr lang="en-US" b="0" i="1" smtClean="0">
                              <a:latin typeface="Cambria Math" panose="02040503050406030204" pitchFamily="18" charset="0"/>
                            </a:rPr>
                            <m:t>𝑚𝑎𝑥</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𝐸𝐶</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𝐸𝐸</m:t>
                              </m:r>
                            </m:sub>
                          </m:sSub>
                        </m:num>
                        <m:den>
                          <m:r>
                            <a:rPr lang="en-US" b="0" i="1" smtClean="0">
                              <a:latin typeface="Cambria Math" panose="02040503050406030204" pitchFamily="18" charset="0"/>
                              <a:ea typeface="Cambria Math" panose="02040503050406030204" pitchFamily="18" charset="0"/>
                            </a:rPr>
                            <m:t>1000</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0.3−(−5)</m:t>
                          </m:r>
                        </m:num>
                        <m:den>
                          <m:r>
                            <a:rPr lang="en-US" b="0" i="1" smtClean="0">
                              <a:latin typeface="Cambria Math" panose="02040503050406030204" pitchFamily="18" charset="0"/>
                              <a:ea typeface="Cambria Math" panose="02040503050406030204" pitchFamily="18" charset="0"/>
                            </a:rPr>
                            <m:t>10000</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0.47</m:t>
                      </m:r>
                      <m:r>
                        <a:rPr lang="en-US" b="0" i="1" smtClean="0">
                          <a:latin typeface="Cambria Math" panose="02040503050406030204" pitchFamily="18" charset="0"/>
                          <a:ea typeface="Cambria Math" panose="02040503050406030204" pitchFamily="18" charset="0"/>
                        </a:rPr>
                        <m:t>𝑚𝐴</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445828" y="3392636"/>
                <a:ext cx="4449423" cy="52758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2969885" y="5285534"/>
                <a:ext cx="2162323" cy="518475"/>
              </a:xfrm>
              <a:prstGeom prst="rect">
                <a:avLst/>
              </a:prstGeom>
            </p:spPr>
            <p:txBody>
              <a:bodyPr wrap="none">
                <a:spAutoFit/>
              </a:bodyPr>
              <a:lstStyle/>
              <a:p>
                <a14:m>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num>
                      <m:den>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den>
                    </m:f>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𝛽</m:t>
                    </m:r>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0.47</m:t>
                        </m:r>
                      </m:num>
                      <m:den>
                        <m:r>
                          <a:rPr lang="en-US" b="0" i="1" smtClean="0">
                            <a:latin typeface="Cambria Math" panose="02040503050406030204" pitchFamily="18" charset="0"/>
                            <a:ea typeface="Cambria Math" panose="02040503050406030204" pitchFamily="18" charset="0"/>
                          </a:rPr>
                          <m:t>3.83</m:t>
                        </m:r>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a14:m>
                <a:r>
                  <a:rPr lang="en-US" dirty="0" smtClean="0"/>
                  <a:t>2</a:t>
                </a:r>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969885" y="5285534"/>
                <a:ext cx="2162323" cy="518475"/>
              </a:xfrm>
              <a:prstGeom prst="rect">
                <a:avLst/>
              </a:prstGeom>
              <a:blipFill rotWithShape="0">
                <a:blip r:embed="rId6"/>
                <a:stretch>
                  <a:fillRect r="-1408" b="-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961073" y="4395195"/>
                <a:ext cx="3615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𝐵</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𝐸</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𝐶</m:t>
                          </m:r>
                        </m:sub>
                      </m:sSub>
                      <m:r>
                        <a:rPr lang="en-US" b="0" i="1" smtClean="0">
                          <a:latin typeface="Cambria Math" panose="02040503050406030204" pitchFamily="18" charset="0"/>
                        </a:rPr>
                        <m:t>=4.3−0.47=3.83</m:t>
                      </m:r>
                      <m:r>
                        <a:rPr lang="en-US" b="0" i="1" smtClean="0">
                          <a:latin typeface="Cambria Math" panose="02040503050406030204" pitchFamily="18" charset="0"/>
                        </a:rPr>
                        <m:t>𝑚𝐴</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961073" y="4395195"/>
                <a:ext cx="3615477" cy="276999"/>
              </a:xfrm>
              <a:prstGeom prst="rect">
                <a:avLst/>
              </a:prstGeom>
              <a:blipFill rotWithShape="0">
                <a:blip r:embed="rId7"/>
                <a:stretch>
                  <a:fillRect l="-1180" r="-1180"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813963" y="4395195"/>
                <a:ext cx="2592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𝑐</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30×3.87=116</m:t>
                      </m:r>
                      <m:r>
                        <a:rPr lang="en-US" b="0" i="1" smtClean="0">
                          <a:latin typeface="Cambria Math" panose="02040503050406030204" pitchFamily="18" charset="0"/>
                          <a:ea typeface="Cambria Math" panose="02040503050406030204" pitchFamily="18" charset="0"/>
                        </a:rPr>
                        <m:t>𝑚𝐴</m:t>
                      </m:r>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7813963" y="4395195"/>
                <a:ext cx="2592633" cy="276999"/>
              </a:xfrm>
              <a:prstGeom prst="rect">
                <a:avLst/>
              </a:prstGeom>
              <a:blipFill rotWithShape="0">
                <a:blip r:embed="rId8"/>
                <a:stretch>
                  <a:fillRect l="-235" r="-235" b="-11111"/>
                </a:stretch>
              </a:blipFill>
            </p:spPr>
            <p:txBody>
              <a:bodyPr/>
              <a:lstStyle/>
              <a:p>
                <a:r>
                  <a:rPr lang="en-US">
                    <a:noFill/>
                  </a:rPr>
                  <a:t> </a:t>
                </a:r>
              </a:p>
            </p:txBody>
          </p:sp>
        </mc:Fallback>
      </mc:AlternateContent>
      <p:sp>
        <p:nvSpPr>
          <p:cNvPr id="15" name="Flowchart: Process 14"/>
          <p:cNvSpPr/>
          <p:nvPr/>
        </p:nvSpPr>
        <p:spPr>
          <a:xfrm>
            <a:off x="5771408" y="5043307"/>
            <a:ext cx="5498276" cy="1407226"/>
          </a:xfrm>
          <a:prstGeom prst="flowChartProcess">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Black" panose="020B0A04020102020204" pitchFamily="34" charset="0"/>
              </a:rPr>
              <a:t>All these values indicates that not in active mode</a:t>
            </a:r>
            <a:endParaRPr lang="en-US" b="1" dirty="0">
              <a:solidFill>
                <a:schemeClr val="tx1"/>
              </a:solidFill>
              <a:latin typeface="Arial Black" panose="020B0A04020102020204" pitchFamily="34" charset="0"/>
            </a:endParaRPr>
          </a:p>
        </p:txBody>
      </p:sp>
    </p:spTree>
    <p:extLst>
      <p:ext uri="{BB962C8B-B14F-4D97-AF65-F5344CB8AC3E}">
        <p14:creationId xmlns:p14="http://schemas.microsoft.com/office/powerpoint/2010/main" val="16138064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29870"/>
          <a:stretch/>
        </p:blipFill>
        <p:spPr>
          <a:xfrm>
            <a:off x="3248899" y="2102249"/>
            <a:ext cx="7304306" cy="3095463"/>
          </a:xfrm>
          <a:prstGeom prst="rect">
            <a:avLst/>
          </a:prstGeom>
        </p:spPr>
      </p:pic>
      <p:pic>
        <p:nvPicPr>
          <p:cNvPr id="4" name="Picture 3"/>
          <p:cNvPicPr>
            <a:picLocks noChangeAspect="1"/>
          </p:cNvPicPr>
          <p:nvPr/>
        </p:nvPicPr>
        <p:blipFill rotWithShape="1">
          <a:blip r:embed="rId3"/>
          <a:srcRect l="5260" t="37576" r="71558"/>
          <a:stretch/>
        </p:blipFill>
        <p:spPr>
          <a:xfrm>
            <a:off x="0" y="0"/>
            <a:ext cx="2826327" cy="428105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48899" y="186142"/>
                <a:ext cx="14946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𝐸𝐵</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𝐵</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248899" y="186142"/>
                <a:ext cx="1494640" cy="276999"/>
              </a:xfrm>
              <a:prstGeom prst="rect">
                <a:avLst/>
              </a:prstGeom>
              <a:blipFill rotWithShape="0">
                <a:blip r:embed="rId4"/>
                <a:stretch>
                  <a:fillRect l="-2449" b="-15556"/>
                </a:stretch>
              </a:blipFill>
            </p:spPr>
            <p:txBody>
              <a:bodyPr/>
              <a:lstStyle/>
              <a:p>
                <a:r>
                  <a:rPr lang="en-US">
                    <a:noFill/>
                  </a:rPr>
                  <a:t> </a:t>
                </a:r>
              </a:p>
            </p:txBody>
          </p:sp>
        </mc:Fallback>
      </mc:AlternateContent>
      <p:pic>
        <p:nvPicPr>
          <p:cNvPr id="7" name="Picture 6"/>
          <p:cNvPicPr>
            <a:picLocks noChangeAspect="1"/>
          </p:cNvPicPr>
          <p:nvPr/>
        </p:nvPicPr>
        <p:blipFill rotWithShape="1">
          <a:blip r:embed="rId2"/>
          <a:srcRect r="41052" b="88832"/>
          <a:stretch/>
        </p:blipFill>
        <p:spPr>
          <a:xfrm>
            <a:off x="5166111" y="78172"/>
            <a:ext cx="4305787" cy="492938"/>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3248899" y="775854"/>
                <a:ext cx="14863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𝐸𝐶</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𝐶</m:t>
                          </m:r>
                        </m:sub>
                      </m:sSub>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3248899" y="775854"/>
                <a:ext cx="1486304" cy="276999"/>
              </a:xfrm>
              <a:prstGeom prst="rect">
                <a:avLst/>
              </a:prstGeom>
              <a:blipFill rotWithShape="0">
                <a:blip r:embed="rId5"/>
                <a:stretch>
                  <a:fillRect l="-2049"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961777" y="791687"/>
                <a:ext cx="15913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𝑉</m:t>
                          </m:r>
                        </m:e>
                        <m:sub>
                          <m:r>
                            <a:rPr lang="en-US" b="0" i="1" smtClean="0">
                              <a:latin typeface="Cambria Math" panose="02040503050406030204" pitchFamily="18" charset="0"/>
                            </a:rPr>
                            <m:t>𝐶</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𝐸𝐶</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5961777" y="791687"/>
                <a:ext cx="1591333" cy="276999"/>
              </a:xfrm>
              <a:prstGeom prst="rect">
                <a:avLst/>
              </a:prstGeom>
              <a:blipFill rotWithShape="0">
                <a:blip r:embed="rId6"/>
                <a:stretch>
                  <a:fillRect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112426" y="826123"/>
                <a:ext cx="14407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𝐶</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𝐸𝐶</m:t>
                          </m:r>
                        </m:sub>
                      </m:sSub>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9112426" y="826123"/>
                <a:ext cx="1440779" cy="276999"/>
              </a:xfrm>
              <a:prstGeom prst="rect">
                <a:avLst/>
              </a:prstGeom>
              <a:blipFill rotWithShape="0">
                <a:blip r:embed="rId7"/>
                <a:stretch>
                  <a:fillRect l="-3814" r="-847" b="-15556"/>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2"/>
          <a:srcRect t="15352" b="72810"/>
          <a:stretch/>
        </p:blipFill>
        <p:spPr>
          <a:xfrm>
            <a:off x="3248899" y="1377370"/>
            <a:ext cx="7304306" cy="522515"/>
          </a:xfrm>
          <a:prstGeom prst="rect">
            <a:avLst/>
          </a:prstGeom>
        </p:spPr>
      </p:pic>
      <p:sp>
        <p:nvSpPr>
          <p:cNvPr id="12" name="Right Arrow 11"/>
          <p:cNvSpPr/>
          <p:nvPr/>
        </p:nvSpPr>
        <p:spPr>
          <a:xfrm>
            <a:off x="4999512" y="791687"/>
            <a:ext cx="641267" cy="31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7964632" y="791686"/>
            <a:ext cx="641267" cy="311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rved Left Arrow 13"/>
          <p:cNvSpPr/>
          <p:nvPr/>
        </p:nvSpPr>
        <p:spPr>
          <a:xfrm>
            <a:off x="9832815" y="78172"/>
            <a:ext cx="2359185" cy="2024077"/>
          </a:xfrm>
          <a:prstGeom prst="curvedLeftArrow">
            <a:avLst>
              <a:gd name="adj1" fmla="val 1194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TextBox 14"/>
              <p:cNvSpPr txBox="1"/>
              <p:nvPr/>
            </p:nvSpPr>
            <p:spPr>
              <a:xfrm>
                <a:off x="2188910" y="5842803"/>
                <a:ext cx="9137065" cy="523220"/>
              </a:xfrm>
              <a:prstGeom prst="rect">
                <a:avLst/>
              </a:prstGeom>
              <a:noFill/>
            </p:spPr>
            <p:txBody>
              <a:bodyPr wrap="square" rtlCol="0">
                <a:spAutoFit/>
              </a:bodyPr>
              <a:lstStyle/>
              <a:p>
                <a:r>
                  <a:rPr lang="en-US" sz="2800" b="1" dirty="0" smtClean="0"/>
                  <a:t>All currents are now with respect to. VB, using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𝑰</m:t>
                        </m:r>
                      </m:e>
                      <m:sub>
                        <m:r>
                          <a:rPr lang="en-US" sz="2800" b="1" i="1" smtClean="0">
                            <a:latin typeface="Cambria Math" panose="02040503050406030204" pitchFamily="18" charset="0"/>
                          </a:rPr>
                          <m:t>𝑬</m:t>
                        </m:r>
                      </m:sub>
                    </m:sSub>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𝑰</m:t>
                        </m:r>
                      </m:e>
                      <m:sub>
                        <m:r>
                          <a:rPr lang="en-US" sz="2800" b="1" i="1" smtClean="0">
                            <a:latin typeface="Cambria Math" panose="02040503050406030204" pitchFamily="18" charset="0"/>
                            <a:ea typeface="Cambria Math" panose="02040503050406030204" pitchFamily="18" charset="0"/>
                          </a:rPr>
                          <m:t>𝑪</m:t>
                        </m:r>
                      </m:sub>
                    </m:sSub>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𝑰</m:t>
                        </m:r>
                      </m:e>
                      <m:sub>
                        <m:r>
                          <a:rPr lang="en-US" sz="2800" b="1" i="1" smtClean="0">
                            <a:latin typeface="Cambria Math" panose="02040503050406030204" pitchFamily="18" charset="0"/>
                            <a:ea typeface="Cambria Math" panose="02040503050406030204" pitchFamily="18" charset="0"/>
                          </a:rPr>
                          <m:t>𝑩</m:t>
                        </m:r>
                      </m:sub>
                    </m:sSub>
                  </m:oMath>
                </a14:m>
                <a:endParaRPr lang="en-US" sz="28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2188910" y="5842803"/>
                <a:ext cx="9137065" cy="523220"/>
              </a:xfrm>
              <a:prstGeom prst="rect">
                <a:avLst/>
              </a:prstGeom>
              <a:blipFill rotWithShape="0">
                <a:blip r:embed="rId8"/>
                <a:stretch>
                  <a:fillRect l="-1334" t="-10465" b="-32558"/>
                </a:stretch>
              </a:blipFill>
            </p:spPr>
            <p:txBody>
              <a:bodyPr/>
              <a:lstStyle/>
              <a:p>
                <a:r>
                  <a:rPr lang="en-US">
                    <a:noFill/>
                  </a:rPr>
                  <a:t> </a:t>
                </a:r>
              </a:p>
            </p:txBody>
          </p:sp>
        </mc:Fallback>
      </mc:AlternateContent>
    </p:spTree>
    <p:extLst>
      <p:ext uri="{BB962C8B-B14F-4D97-AF65-F5344CB8AC3E}">
        <p14:creationId xmlns:p14="http://schemas.microsoft.com/office/powerpoint/2010/main" val="37494492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7858669" cy="2307546"/>
          </a:xfrm>
          <a:prstGeom prst="rect">
            <a:avLst/>
          </a:prstGeom>
        </p:spPr>
      </p:pic>
    </p:spTree>
    <p:extLst>
      <p:ext uri="{BB962C8B-B14F-4D97-AF65-F5344CB8AC3E}">
        <p14:creationId xmlns:p14="http://schemas.microsoft.com/office/powerpoint/2010/main" val="13533199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065330" cy="6840494"/>
          </a:xfrm>
          <a:prstGeom prst="rect">
            <a:avLst/>
          </a:prstGeom>
        </p:spPr>
      </p:pic>
    </p:spTree>
    <p:extLst>
      <p:ext uri="{BB962C8B-B14F-4D97-AF65-F5344CB8AC3E}">
        <p14:creationId xmlns:p14="http://schemas.microsoft.com/office/powerpoint/2010/main" val="335282245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Black" panose="020B0A04020102020204" pitchFamily="34" charset="0"/>
              </a:rPr>
              <a:t>Short Break</a:t>
            </a:r>
            <a:br>
              <a:rPr lang="en-US" dirty="0" smtClean="0">
                <a:latin typeface="Arial Black" panose="020B0A04020102020204" pitchFamily="34" charset="0"/>
              </a:rPr>
            </a:br>
            <a:endParaRPr lang="en-US" dirty="0">
              <a:latin typeface="Arial Black" panose="020B0A04020102020204" pitchFamily="34" charset="0"/>
            </a:endParaRPr>
          </a:p>
        </p:txBody>
      </p:sp>
      <p:sp>
        <p:nvSpPr>
          <p:cNvPr id="3" name="Subtitle 2"/>
          <p:cNvSpPr>
            <a:spLocks noGrp="1"/>
          </p:cNvSpPr>
          <p:nvPr>
            <p:ph type="subTitle" idx="1"/>
          </p:nvPr>
        </p:nvSpPr>
        <p:spPr/>
        <p:txBody>
          <a:bodyPr>
            <a:normAutofit/>
          </a:bodyPr>
          <a:lstStyle/>
          <a:p>
            <a:endParaRPr lang="en-US" sz="3600" b="1" dirty="0" smtClean="0">
              <a:latin typeface="Arial Black" panose="020B0A04020102020204" pitchFamily="34" charset="0"/>
            </a:endParaRPr>
          </a:p>
          <a:p>
            <a:r>
              <a:rPr lang="en-US" sz="3600" b="1" dirty="0" smtClean="0">
                <a:latin typeface="Arial Black" panose="020B0A04020102020204" pitchFamily="34" charset="0"/>
              </a:rPr>
              <a:t>LEC-6</a:t>
            </a:r>
            <a:endParaRPr lang="en-US" sz="3600" b="1" dirty="0">
              <a:latin typeface="Arial Black" panose="020B0A04020102020204" pitchFamily="34" charset="0"/>
            </a:endParaRPr>
          </a:p>
        </p:txBody>
      </p:sp>
    </p:spTree>
    <p:extLst>
      <p:ext uri="{BB962C8B-B14F-4D97-AF65-F5344CB8AC3E}">
        <p14:creationId xmlns:p14="http://schemas.microsoft.com/office/powerpoint/2010/main" val="23753234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73026"/>
          </a:xfrm>
          <a:solidFill>
            <a:srgbClr val="FFFF00"/>
          </a:solidFill>
        </p:spPr>
        <p:txBody>
          <a:bodyPr>
            <a:normAutofit fontScale="90000"/>
          </a:bodyPr>
          <a:lstStyle/>
          <a:p>
            <a:pPr algn="ctr"/>
            <a:r>
              <a:rPr lang="en-US" b="1" u="sng" dirty="0" smtClean="0"/>
              <a:t>Sequence &amp; Topics to be covered</a:t>
            </a:r>
            <a:endParaRPr lang="en-US" b="1" u="sng" dirty="0"/>
          </a:p>
        </p:txBody>
      </p:sp>
      <p:sp>
        <p:nvSpPr>
          <p:cNvPr id="3" name="Content Placeholder 2"/>
          <p:cNvSpPr>
            <a:spLocks noGrp="1"/>
          </p:cNvSpPr>
          <p:nvPr>
            <p:ph idx="1"/>
          </p:nvPr>
        </p:nvSpPr>
        <p:spPr>
          <a:xfrm>
            <a:off x="166255" y="985652"/>
            <a:ext cx="11187545" cy="5617029"/>
          </a:xfrm>
        </p:spPr>
        <p:txBody>
          <a:bodyPr>
            <a:normAutofit fontScale="92500" lnSpcReduction="20000"/>
          </a:bodyPr>
          <a:lstStyle/>
          <a:p>
            <a:r>
              <a:rPr lang="en-US" b="1" dirty="0"/>
              <a:t>Applying the BJT in Amplifier </a:t>
            </a:r>
            <a:r>
              <a:rPr lang="en-US" b="1" dirty="0" smtClean="0"/>
              <a:t>Design</a:t>
            </a:r>
          </a:p>
          <a:p>
            <a:r>
              <a:rPr lang="en-US" b="1" dirty="0"/>
              <a:t>Obtaining a Voltage </a:t>
            </a:r>
            <a:r>
              <a:rPr lang="en-US" b="1" dirty="0" smtClean="0"/>
              <a:t>Amplifier</a:t>
            </a:r>
          </a:p>
          <a:p>
            <a:r>
              <a:rPr lang="en-US" b="1" dirty="0"/>
              <a:t>The </a:t>
            </a:r>
            <a:r>
              <a:rPr lang="en-US" b="1" dirty="0" smtClean="0"/>
              <a:t>Voltage </a:t>
            </a:r>
            <a:r>
              <a:rPr lang="en-US" b="1" dirty="0"/>
              <a:t>Transfer Characteristic (VTC</a:t>
            </a:r>
            <a:r>
              <a:rPr lang="en-US" b="1" dirty="0" smtClean="0"/>
              <a:t>)</a:t>
            </a:r>
          </a:p>
          <a:p>
            <a:r>
              <a:rPr lang="en-US" b="1" dirty="0"/>
              <a:t>Biasing the BJT to Obtain Linear </a:t>
            </a:r>
            <a:r>
              <a:rPr lang="en-US" b="1" dirty="0" smtClean="0"/>
              <a:t>Amplification</a:t>
            </a:r>
          </a:p>
          <a:p>
            <a:r>
              <a:rPr lang="en-US" b="1" dirty="0"/>
              <a:t>The Small-Signal Voltage </a:t>
            </a:r>
            <a:r>
              <a:rPr lang="en-US" b="1" dirty="0" smtClean="0"/>
              <a:t>Gain</a:t>
            </a:r>
          </a:p>
          <a:p>
            <a:r>
              <a:rPr lang="en-US" b="1" dirty="0"/>
              <a:t>Locating the Bias Point </a:t>
            </a:r>
            <a:r>
              <a:rPr lang="en-US" b="1" dirty="0" smtClean="0"/>
              <a:t>Q</a:t>
            </a:r>
          </a:p>
          <a:p>
            <a:r>
              <a:rPr lang="en-US" b="1" dirty="0"/>
              <a:t>Small-Signal Operation and </a:t>
            </a:r>
            <a:r>
              <a:rPr lang="en-US" b="1" dirty="0" smtClean="0"/>
              <a:t>Models</a:t>
            </a:r>
          </a:p>
          <a:p>
            <a:r>
              <a:rPr lang="en-US" b="1" dirty="0"/>
              <a:t>The Base Current and the Input Resistance at </a:t>
            </a:r>
            <a:r>
              <a:rPr lang="en-US" b="1" dirty="0" smtClean="0"/>
              <a:t>the Base</a:t>
            </a:r>
          </a:p>
          <a:p>
            <a:r>
              <a:rPr lang="en-US" b="1" dirty="0"/>
              <a:t>The Emitter Current and the Input Resistance at the </a:t>
            </a:r>
            <a:r>
              <a:rPr lang="en-US" b="1" dirty="0" smtClean="0"/>
              <a:t>Emitter</a:t>
            </a:r>
          </a:p>
          <a:p>
            <a:r>
              <a:rPr lang="en-US" b="1" dirty="0"/>
              <a:t>Voltage </a:t>
            </a:r>
            <a:r>
              <a:rPr lang="en-US" b="1" dirty="0" smtClean="0"/>
              <a:t>Gain</a:t>
            </a:r>
          </a:p>
          <a:p>
            <a:r>
              <a:rPr lang="en-US" b="1" dirty="0"/>
              <a:t>Separating the Signal and the DC </a:t>
            </a:r>
            <a:r>
              <a:rPr lang="en-US" b="1" dirty="0" smtClean="0"/>
              <a:t>Quantities</a:t>
            </a:r>
          </a:p>
          <a:p>
            <a:r>
              <a:rPr lang="en-US" b="1" dirty="0"/>
              <a:t>Application of the Small-Signal Equivalent Circuits</a:t>
            </a:r>
            <a:endParaRPr lang="en-US" b="1" dirty="0" smtClean="0"/>
          </a:p>
          <a:p>
            <a:r>
              <a:rPr lang="en-US" b="1" dirty="0"/>
              <a:t>Augmenting the Small-Signal Models to </a:t>
            </a:r>
            <a:r>
              <a:rPr lang="en-US" b="1" dirty="0" smtClean="0"/>
              <a:t>Account for </a:t>
            </a:r>
            <a:r>
              <a:rPr lang="en-US" b="1" dirty="0"/>
              <a:t>the Early </a:t>
            </a:r>
            <a:r>
              <a:rPr lang="en-US" b="1" dirty="0" smtClean="0"/>
              <a:t>Effect</a:t>
            </a:r>
          </a:p>
          <a:p>
            <a:endParaRPr lang="en-US" dirty="0"/>
          </a:p>
        </p:txBody>
      </p:sp>
    </p:spTree>
    <p:extLst>
      <p:ext uri="{BB962C8B-B14F-4D97-AF65-F5344CB8AC3E}">
        <p14:creationId xmlns:p14="http://schemas.microsoft.com/office/powerpoint/2010/main" val="10757390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529797" y="3212642"/>
            <a:ext cx="4698609" cy="1668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t>We try to find </a:t>
            </a:r>
          </a:p>
          <a:p>
            <a:endParaRPr lang="en-US" dirty="0"/>
          </a:p>
          <a:p>
            <a:endParaRPr lang="en-US" dirty="0" smtClean="0"/>
          </a:p>
          <a:p>
            <a:endParaRPr lang="en-US" dirty="0"/>
          </a:p>
          <a:p>
            <a:endParaRPr lang="en-US" dirty="0"/>
          </a:p>
        </p:txBody>
      </p:sp>
      <p:sp>
        <p:nvSpPr>
          <p:cNvPr id="2" name="Title 1"/>
          <p:cNvSpPr>
            <a:spLocks noGrp="1"/>
          </p:cNvSpPr>
          <p:nvPr>
            <p:ph type="ctrTitle"/>
          </p:nvPr>
        </p:nvSpPr>
        <p:spPr>
          <a:xfrm>
            <a:off x="1628280" y="4308167"/>
            <a:ext cx="9144000" cy="2387600"/>
          </a:xfrm>
        </p:spPr>
        <p:txBody>
          <a:bodyPr/>
          <a:lstStyle/>
          <a:p>
            <a:r>
              <a:rPr lang="en-US" dirty="0" smtClean="0">
                <a:latin typeface="Arial Black" panose="020B0A04020102020204" pitchFamily="34" charset="0"/>
              </a:rPr>
              <a:t>Further Example on DC Analysis</a:t>
            </a:r>
            <a:endParaRPr lang="en-US" dirty="0">
              <a:latin typeface="Arial Black" panose="020B0A04020102020204" pitchFamily="34" charset="0"/>
            </a:endParaRPr>
          </a:p>
        </p:txBody>
      </p:sp>
      <p:pic>
        <p:nvPicPr>
          <p:cNvPr id="3" name="Picture 2"/>
          <p:cNvPicPr>
            <a:picLocks noChangeAspect="1"/>
          </p:cNvPicPr>
          <p:nvPr/>
        </p:nvPicPr>
        <p:blipFill>
          <a:blip r:embed="rId2"/>
          <a:stretch>
            <a:fillRect/>
          </a:stretch>
        </p:blipFill>
        <p:spPr>
          <a:xfrm>
            <a:off x="155561" y="300780"/>
            <a:ext cx="3684918" cy="3510369"/>
          </a:xfrm>
          <a:prstGeom prst="rect">
            <a:avLst/>
          </a:prstGeom>
        </p:spPr>
      </p:pic>
      <p:pic>
        <p:nvPicPr>
          <p:cNvPr id="4" name="Picture 3"/>
          <p:cNvPicPr>
            <a:picLocks noChangeAspect="1"/>
          </p:cNvPicPr>
          <p:nvPr/>
        </p:nvPicPr>
        <p:blipFill>
          <a:blip r:embed="rId3"/>
          <a:stretch>
            <a:fillRect/>
          </a:stretch>
        </p:blipFill>
        <p:spPr>
          <a:xfrm>
            <a:off x="8701330" y="28136"/>
            <a:ext cx="3490670" cy="3640807"/>
          </a:xfrm>
          <a:prstGeom prst="rect">
            <a:avLst/>
          </a:prstGeom>
        </p:spPr>
      </p:pic>
      <p:sp>
        <p:nvSpPr>
          <p:cNvPr id="5" name="Left-Right Arrow 4"/>
          <p:cNvSpPr/>
          <p:nvPr/>
        </p:nvSpPr>
        <p:spPr>
          <a:xfrm>
            <a:off x="4220308" y="196947"/>
            <a:ext cx="4895556" cy="2672861"/>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Depending upon information available we start with either of the Loop</a:t>
            </a:r>
            <a:endParaRPr lang="en-US" sz="2400" b="1" dirty="0">
              <a:solidFill>
                <a:schemeClr val="tx1"/>
              </a:solidFill>
            </a:endParaRPr>
          </a:p>
        </p:txBody>
      </p:sp>
      <mc:AlternateContent xmlns:mc="http://schemas.openxmlformats.org/markup-compatibility/2006" xmlns:a14="http://schemas.microsoft.com/office/drawing/2010/main">
        <mc:Choice Requires="a14">
          <p:sp>
            <p:nvSpPr>
              <p:cNvPr id="6" name="TextBox 5"/>
              <p:cNvSpPr txBox="1"/>
              <p:nvPr/>
            </p:nvSpPr>
            <p:spPr>
              <a:xfrm>
                <a:off x="4704664" y="3859751"/>
                <a:ext cx="2692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𝑪</m:t>
                          </m:r>
                        </m:sub>
                      </m:sSub>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4704664" y="3859751"/>
                <a:ext cx="269241" cy="276999"/>
              </a:xfrm>
              <a:prstGeom prst="rect">
                <a:avLst/>
              </a:prstGeom>
              <a:blipFill rotWithShape="0">
                <a:blip r:embed="rId4"/>
                <a:stretch>
                  <a:fillRect l="-22727" r="-11364"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53668" y="3859751"/>
                <a:ext cx="317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𝑪</m:t>
                          </m:r>
                        </m:sub>
                      </m:sSub>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6453668" y="3859751"/>
                <a:ext cx="317330" cy="276999"/>
              </a:xfrm>
              <a:prstGeom prst="rect">
                <a:avLst/>
              </a:prstGeom>
              <a:blipFill rotWithShape="0">
                <a:blip r:embed="rId5"/>
                <a:stretch>
                  <a:fillRect l="-19231" r="-9615"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572861" y="3859751"/>
                <a:ext cx="333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𝑩</m:t>
                          </m:r>
                        </m:sub>
                      </m:sSub>
                    </m:oMath>
                  </m:oMathPara>
                </a14:m>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7572861" y="3859751"/>
                <a:ext cx="333360" cy="276999"/>
              </a:xfrm>
              <a:prstGeom prst="rect">
                <a:avLst/>
              </a:prstGeom>
              <a:blipFill rotWithShape="0">
                <a:blip r:embed="rId6"/>
                <a:stretch>
                  <a:fillRect l="-16364" r="-727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010860" y="3859751"/>
                <a:ext cx="322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𝑽</m:t>
                          </m:r>
                        </m:e>
                        <m:sub>
                          <m:r>
                            <a:rPr lang="en-US" b="1" i="1" smtClean="0">
                              <a:latin typeface="Cambria Math" panose="02040503050406030204" pitchFamily="18" charset="0"/>
                            </a:rPr>
                            <m:t>𝑬</m:t>
                          </m:r>
                        </m:sub>
                      </m:sSub>
                    </m:oMath>
                  </m:oMathPara>
                </a14:m>
                <a:endParaRPr lang="en-US" b="1" dirty="0"/>
              </a:p>
            </p:txBody>
          </p:sp>
        </mc:Choice>
        <mc:Fallback xmlns="">
          <p:sp>
            <p:nvSpPr>
              <p:cNvPr id="9" name="TextBox 8"/>
              <p:cNvSpPr txBox="1">
                <a:spLocks noRot="1" noChangeAspect="1" noMove="1" noResize="1" noEditPoints="1" noAdjustHandles="1" noChangeArrowheads="1" noChangeShapeType="1" noTextEdit="1"/>
              </p:cNvSpPr>
              <p:nvPr/>
            </p:nvSpPr>
            <p:spPr>
              <a:xfrm>
                <a:off x="7010860" y="3859751"/>
                <a:ext cx="322139" cy="276999"/>
              </a:xfrm>
              <a:prstGeom prst="rect">
                <a:avLst/>
              </a:prstGeom>
              <a:blipFill rotWithShape="0">
                <a:blip r:embed="rId7"/>
                <a:stretch>
                  <a:fillRect l="-16981" r="-754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849747" y="3864034"/>
                <a:ext cx="285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𝑩</m:t>
                          </m:r>
                        </m:sub>
                      </m:sSub>
                    </m:oMath>
                  </m:oMathPara>
                </a14:m>
                <a:endParaRPr lang="en-US" b="1" dirty="0"/>
              </a:p>
            </p:txBody>
          </p:sp>
        </mc:Choice>
        <mc:Fallback xmlns="">
          <p:sp>
            <p:nvSpPr>
              <p:cNvPr id="10" name="TextBox 9"/>
              <p:cNvSpPr txBox="1">
                <a:spLocks noRot="1" noChangeAspect="1" noMove="1" noResize="1" noEditPoints="1" noAdjustHandles="1" noChangeArrowheads="1" noChangeShapeType="1" noTextEdit="1"/>
              </p:cNvSpPr>
              <p:nvPr/>
            </p:nvSpPr>
            <p:spPr>
              <a:xfrm>
                <a:off x="5849747" y="3864034"/>
                <a:ext cx="285271" cy="276999"/>
              </a:xfrm>
              <a:prstGeom prst="rect">
                <a:avLst/>
              </a:prstGeom>
              <a:blipFill rotWithShape="0">
                <a:blip r:embed="rId8"/>
                <a:stretch>
                  <a:fillRect l="-21739" r="-1087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310277" y="3859751"/>
                <a:ext cx="28527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𝑰</m:t>
                          </m:r>
                        </m:e>
                        <m:sub>
                          <m:r>
                            <a:rPr lang="en-US" b="1" i="1" smtClean="0">
                              <a:latin typeface="Cambria Math" panose="02040503050406030204" pitchFamily="18" charset="0"/>
                            </a:rPr>
                            <m:t>𝑩</m:t>
                          </m:r>
                        </m:sub>
                      </m:sSub>
                    </m:oMath>
                  </m:oMathPara>
                </a14:m>
                <a:endParaRPr lang="en-US"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5310277" y="3859751"/>
                <a:ext cx="285271" cy="276999"/>
              </a:xfrm>
              <a:prstGeom prst="rect">
                <a:avLst/>
              </a:prstGeom>
              <a:blipFill rotWithShape="0">
                <a:blip r:embed="rId9"/>
                <a:stretch>
                  <a:fillRect l="-19149" r="-8511" b="-15217"/>
                </a:stretch>
              </a:blipFill>
            </p:spPr>
            <p:txBody>
              <a:bodyPr/>
              <a:lstStyle/>
              <a:p>
                <a:r>
                  <a:rPr lang="en-US">
                    <a:noFill/>
                  </a:rPr>
                  <a:t> </a:t>
                </a:r>
              </a:p>
            </p:txBody>
          </p:sp>
        </mc:Fallback>
      </mc:AlternateContent>
      <p:sp>
        <p:nvSpPr>
          <p:cNvPr id="13" name="TextBox 12"/>
          <p:cNvSpPr txBox="1"/>
          <p:nvPr/>
        </p:nvSpPr>
        <p:spPr>
          <a:xfrm>
            <a:off x="4529797" y="4308167"/>
            <a:ext cx="4698609" cy="646331"/>
          </a:xfrm>
          <a:prstGeom prst="rect">
            <a:avLst/>
          </a:prstGeom>
          <a:noFill/>
        </p:spPr>
        <p:txBody>
          <a:bodyPr wrap="square" rtlCol="0">
            <a:spAutoFit/>
          </a:bodyPr>
          <a:lstStyle/>
          <a:p>
            <a:r>
              <a:rPr lang="en-US" b="1" dirty="0" smtClean="0"/>
              <a:t>These will help us in calculating mode of operation and small signal parameters</a:t>
            </a:r>
            <a:endParaRPr lang="en-US" b="1" dirty="0"/>
          </a:p>
        </p:txBody>
      </p:sp>
    </p:spTree>
    <p:extLst>
      <p:ext uri="{BB962C8B-B14F-4D97-AF65-F5344CB8AC3E}">
        <p14:creationId xmlns:p14="http://schemas.microsoft.com/office/powerpoint/2010/main" val="2891143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l="9565" b="82829"/>
          <a:stretch>
            <a:fillRect/>
          </a:stretch>
        </p:blipFill>
        <p:spPr bwMode="auto">
          <a:xfrm>
            <a:off x="2133601" y="76200"/>
            <a:ext cx="7924801" cy="914400"/>
          </a:xfrm>
          <a:prstGeom prst="rect">
            <a:avLst/>
          </a:prstGeom>
          <a:noFill/>
          <a:ln w="9525">
            <a:noFill/>
            <a:miter lim="800000"/>
            <a:headEnd/>
            <a:tailEnd/>
          </a:ln>
        </p:spPr>
      </p:pic>
      <p:pic>
        <p:nvPicPr>
          <p:cNvPr id="4" name="Picture 2"/>
          <p:cNvPicPr>
            <a:picLocks noChangeAspect="1" noChangeArrowheads="1"/>
          </p:cNvPicPr>
          <p:nvPr/>
        </p:nvPicPr>
        <p:blipFill rotWithShape="1">
          <a:blip r:embed="rId2" cstate="print"/>
          <a:srcRect l="46199" t="18899" r="34153" b="55183"/>
          <a:stretch/>
        </p:blipFill>
        <p:spPr bwMode="auto">
          <a:xfrm>
            <a:off x="2133600" y="1017814"/>
            <a:ext cx="2912501" cy="2182586"/>
          </a:xfrm>
          <a:prstGeom prst="rect">
            <a:avLst/>
          </a:prstGeom>
          <a:noFill/>
          <a:ln w="9525">
            <a:noFill/>
            <a:miter lim="800000"/>
            <a:headEnd/>
            <a:tailEnd/>
          </a:ln>
        </p:spPr>
      </p:pic>
      <p:pic>
        <p:nvPicPr>
          <p:cNvPr id="235522" name="Picture 2"/>
          <p:cNvPicPr>
            <a:picLocks noChangeAspect="1" noChangeArrowheads="1"/>
          </p:cNvPicPr>
          <p:nvPr/>
        </p:nvPicPr>
        <p:blipFill>
          <a:blip r:embed="rId3" cstate="print"/>
          <a:srcRect/>
          <a:stretch>
            <a:fillRect/>
          </a:stretch>
        </p:blipFill>
        <p:spPr bwMode="auto">
          <a:xfrm>
            <a:off x="6037408" y="1143000"/>
            <a:ext cx="4430568" cy="1905000"/>
          </a:xfrm>
          <a:prstGeom prst="rect">
            <a:avLst/>
          </a:prstGeom>
          <a:noFill/>
          <a:ln w="9525">
            <a:noFill/>
            <a:miter lim="800000"/>
            <a:headEnd/>
            <a:tailEnd/>
          </a:ln>
        </p:spPr>
      </p:pic>
      <p:grpSp>
        <p:nvGrpSpPr>
          <p:cNvPr id="3" name="Group 2"/>
          <p:cNvGrpSpPr/>
          <p:nvPr/>
        </p:nvGrpSpPr>
        <p:grpSpPr>
          <a:xfrm>
            <a:off x="1562100" y="3657600"/>
            <a:ext cx="8731328" cy="2819400"/>
            <a:chOff x="38100" y="3657600"/>
            <a:chExt cx="8731328" cy="2819400"/>
          </a:xfrm>
        </p:grpSpPr>
        <p:pic>
          <p:nvPicPr>
            <p:cNvPr id="6" name="Picture 2"/>
            <p:cNvPicPr>
              <a:picLocks noChangeAspect="1" noChangeArrowheads="1"/>
            </p:cNvPicPr>
            <p:nvPr/>
          </p:nvPicPr>
          <p:blipFill>
            <a:blip r:embed="rId2" cstate="print"/>
            <a:srcRect l="7853" t="43089" r="31350" b="22354"/>
            <a:stretch>
              <a:fillRect/>
            </a:stretch>
          </p:blipFill>
          <p:spPr bwMode="auto">
            <a:xfrm>
              <a:off x="38100" y="3657600"/>
              <a:ext cx="8731328" cy="281940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TextBox 1"/>
                <p:cNvSpPr txBox="1"/>
                <p:nvPr/>
              </p:nvSpPr>
              <p:spPr>
                <a:xfrm>
                  <a:off x="7162800" y="5356358"/>
                  <a:ext cx="12054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𝟓𝟕</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𝟓</m:t>
                        </m:r>
                        <m:r>
                          <a:rPr lang="en-US" b="1" i="1">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𝒎𝑽</m:t>
                        </m:r>
                      </m:oMath>
                    </m:oMathPara>
                  </a14:m>
                  <a:endParaRPr lang="en-US" b="1" dirty="0"/>
                </a:p>
              </p:txBody>
            </p:sp>
          </mc:Choice>
          <mc:Fallback xmlns="">
            <p:sp>
              <p:nvSpPr>
                <p:cNvPr id="2" name="TextBox 1"/>
                <p:cNvSpPr txBox="1">
                  <a:spLocks noRot="1" noChangeAspect="1" noMove="1" noResize="1" noEditPoints="1" noAdjustHandles="1" noChangeArrowheads="1" noChangeShapeType="1" noTextEdit="1"/>
                </p:cNvSpPr>
                <p:nvPr/>
              </p:nvSpPr>
              <p:spPr>
                <a:xfrm>
                  <a:off x="7162800" y="5356358"/>
                  <a:ext cx="1205458" cy="276999"/>
                </a:xfrm>
                <a:prstGeom prst="rect">
                  <a:avLst/>
                </a:prstGeom>
                <a:blipFill rotWithShape="0">
                  <a:blip r:embed="rId4"/>
                  <a:stretch>
                    <a:fillRect l="-1515" r="-4040" b="-8889"/>
                  </a:stretch>
                </a:blipFill>
              </p:spPr>
              <p:txBody>
                <a:bodyPr/>
                <a:lstStyle/>
                <a:p>
                  <a:r>
                    <a:rPr lang="en-US">
                      <a:noFill/>
                    </a:rPr>
                    <a:t> </a:t>
                  </a:r>
                </a:p>
              </p:txBody>
            </p:sp>
          </mc:Fallback>
        </mc:AlternateContent>
      </p:grpSp>
    </p:spTree>
    <p:extLst>
      <p:ext uri="{BB962C8B-B14F-4D97-AF65-F5344CB8AC3E}">
        <p14:creationId xmlns:p14="http://schemas.microsoft.com/office/powerpoint/2010/main" val="64023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071" t="27725" r="61310"/>
          <a:stretch/>
        </p:blipFill>
        <p:spPr>
          <a:xfrm>
            <a:off x="4470399" y="1763486"/>
            <a:ext cx="3889829" cy="4956629"/>
          </a:xfrm>
          <a:prstGeom prst="rect">
            <a:avLst/>
          </a:prstGeom>
        </p:spPr>
      </p:pic>
      <p:pic>
        <p:nvPicPr>
          <p:cNvPr id="3" name="Picture 2"/>
          <p:cNvPicPr>
            <a:picLocks noChangeAspect="1"/>
          </p:cNvPicPr>
          <p:nvPr/>
        </p:nvPicPr>
        <p:blipFill rotWithShape="1">
          <a:blip r:embed="rId2"/>
          <a:srcRect b="74286"/>
          <a:stretch/>
        </p:blipFill>
        <p:spPr>
          <a:xfrm>
            <a:off x="0" y="0"/>
            <a:ext cx="12192000" cy="1763486"/>
          </a:xfrm>
          <a:prstGeom prst="rect">
            <a:avLst/>
          </a:prstGeom>
        </p:spPr>
      </p:pic>
    </p:spTree>
    <p:extLst>
      <p:ext uri="{BB962C8B-B14F-4D97-AF65-F5344CB8AC3E}">
        <p14:creationId xmlns:p14="http://schemas.microsoft.com/office/powerpoint/2010/main" val="6105524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5595" t="28995" r="21072"/>
          <a:stretch/>
        </p:blipFill>
        <p:spPr>
          <a:xfrm>
            <a:off x="2307770" y="179770"/>
            <a:ext cx="5994401" cy="6678230"/>
          </a:xfrm>
          <a:prstGeom prst="rect">
            <a:avLst/>
          </a:prstGeom>
        </p:spPr>
      </p:pic>
    </p:spTree>
    <p:extLst>
      <p:ext uri="{BB962C8B-B14F-4D97-AF65-F5344CB8AC3E}">
        <p14:creationId xmlns:p14="http://schemas.microsoft.com/office/powerpoint/2010/main" val="41081294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090400" cy="6830884"/>
          </a:xfrm>
          <a:prstGeom prst="rect">
            <a:avLst/>
          </a:prstGeom>
        </p:spPr>
      </p:pic>
    </p:spTree>
    <p:extLst>
      <p:ext uri="{BB962C8B-B14F-4D97-AF65-F5344CB8AC3E}">
        <p14:creationId xmlns:p14="http://schemas.microsoft.com/office/powerpoint/2010/main" val="23237979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18674"/>
          </a:xfrm>
          <a:prstGeom prst="rect">
            <a:avLst/>
          </a:prstGeom>
        </p:spPr>
      </p:pic>
      <p:sp>
        <p:nvSpPr>
          <p:cNvPr id="4" name="Rounded Rectangle 3"/>
          <p:cNvSpPr/>
          <p:nvPr/>
        </p:nvSpPr>
        <p:spPr>
          <a:xfrm>
            <a:off x="308758" y="1567543"/>
            <a:ext cx="3016333" cy="5251131"/>
          </a:xfrm>
          <a:prstGeom prst="round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7976382" y="1567543"/>
            <a:ext cx="3713870" cy="1752432"/>
          </a:xfrm>
          <a:prstGeom prst="wedgeRoundRectCallout">
            <a:avLst>
              <a:gd name="adj1" fmla="val -176894"/>
              <a:gd name="adj2" fmla="val -282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First Part is same as in 6.10, except </a:t>
            </a:r>
            <a:endParaRPr lang="en-US" sz="3200" dirty="0"/>
          </a:p>
        </p:txBody>
      </p:sp>
      <p:grpSp>
        <p:nvGrpSpPr>
          <p:cNvPr id="8" name="Group 7"/>
          <p:cNvGrpSpPr/>
          <p:nvPr/>
        </p:nvGrpSpPr>
        <p:grpSpPr>
          <a:xfrm>
            <a:off x="7427741" y="5627077"/>
            <a:ext cx="3094892" cy="829994"/>
            <a:chOff x="7427741" y="5627077"/>
            <a:chExt cx="3094892" cy="829994"/>
          </a:xfrm>
        </p:grpSpPr>
        <p:sp>
          <p:nvSpPr>
            <p:cNvPr id="6" name="Rectangular Callout 5"/>
            <p:cNvSpPr/>
            <p:nvPr/>
          </p:nvSpPr>
          <p:spPr>
            <a:xfrm>
              <a:off x="7427741" y="5627077"/>
              <a:ext cx="3094892" cy="829994"/>
            </a:xfrm>
            <a:prstGeom prst="wedgeRectCallout">
              <a:avLst>
                <a:gd name="adj1" fmla="val -191679"/>
                <a:gd name="adj2" fmla="val -1934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p:cNvSpPr txBox="1"/>
                <p:nvPr/>
              </p:nvSpPr>
              <p:spPr>
                <a:xfrm>
                  <a:off x="7976382" y="5888185"/>
                  <a:ext cx="17838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𝐶</m:t>
                            </m:r>
                            <m:r>
                              <a:rPr lang="en-US" sz="2000" b="0" i="1" smtClean="0">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𝑅𝐶</m:t>
                            </m:r>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7976382" y="5888185"/>
                  <a:ext cx="1783885" cy="307777"/>
                </a:xfrm>
                <a:prstGeom prst="rect">
                  <a:avLst/>
                </a:prstGeom>
                <a:blipFill rotWithShape="0">
                  <a:blip r:embed="rId3"/>
                  <a:stretch>
                    <a:fillRect l="-2730" r="-1365" b="-16000"/>
                  </a:stretch>
                </a:blipFill>
              </p:spPr>
              <p:txBody>
                <a:bodyPr/>
                <a:lstStyle/>
                <a:p>
                  <a:r>
                    <a:rPr lang="en-US">
                      <a:noFill/>
                    </a:rPr>
                    <a:t> </a:t>
                  </a:r>
                </a:p>
              </p:txBody>
            </p:sp>
          </mc:Fallback>
        </mc:AlternateContent>
      </p:grpSp>
      <p:pic>
        <p:nvPicPr>
          <p:cNvPr id="9" name="Picture 8"/>
          <p:cNvPicPr>
            <a:picLocks noChangeAspect="1"/>
          </p:cNvPicPr>
          <p:nvPr/>
        </p:nvPicPr>
        <p:blipFill rotWithShape="1">
          <a:blip r:embed="rId4"/>
          <a:srcRect l="27993" t="42043" r="36895"/>
          <a:stretch/>
        </p:blipFill>
        <p:spPr>
          <a:xfrm>
            <a:off x="8250781" y="3463555"/>
            <a:ext cx="3018972" cy="72955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1160055" y="2583543"/>
                <a:ext cx="46429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chemeClr val="bg1"/>
                              </a:solidFill>
                              <a:latin typeface="Cambria Math" panose="02040503050406030204" pitchFamily="18" charset="0"/>
                            </a:rPr>
                          </m:ctrlPr>
                        </m:sSubPr>
                        <m:e>
                          <m:r>
                            <a:rPr lang="en-US" sz="2000" b="1" i="1" smtClean="0">
                              <a:solidFill>
                                <a:schemeClr val="bg1"/>
                              </a:solidFill>
                              <a:latin typeface="Cambria Math" panose="02040503050406030204" pitchFamily="18" charset="0"/>
                            </a:rPr>
                            <m:t>𝑽</m:t>
                          </m:r>
                        </m:e>
                        <m:sub>
                          <m:r>
                            <a:rPr lang="en-US" sz="2000" b="1" i="1" smtClean="0">
                              <a:solidFill>
                                <a:schemeClr val="bg1"/>
                              </a:solidFill>
                              <a:latin typeface="Cambria Math" panose="02040503050406030204" pitchFamily="18" charset="0"/>
                            </a:rPr>
                            <m:t>𝑪</m:t>
                          </m:r>
                          <m:r>
                            <a:rPr lang="en-US" sz="2000" b="1" i="1" smtClean="0">
                              <a:solidFill>
                                <a:schemeClr val="bg1"/>
                              </a:solidFill>
                              <a:latin typeface="Cambria Math" panose="02040503050406030204" pitchFamily="18" charset="0"/>
                            </a:rPr>
                            <m:t>𝟏</m:t>
                          </m:r>
                        </m:sub>
                      </m:sSub>
                    </m:oMath>
                  </m:oMathPara>
                </a14:m>
                <a:endParaRPr lang="en-US" sz="2000" b="1"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1160055" y="2583543"/>
                <a:ext cx="464293" cy="307777"/>
              </a:xfrm>
              <a:prstGeom prst="rect">
                <a:avLst/>
              </a:prstGeom>
              <a:blipFill rotWithShape="0">
                <a:blip r:embed="rId5"/>
                <a:stretch>
                  <a:fillRect l="-13158" r="-6579" b="-18000"/>
                </a:stretch>
              </a:blipFill>
            </p:spPr>
            <p:txBody>
              <a:bodyPr/>
              <a:lstStyle/>
              <a:p>
                <a:r>
                  <a:rPr lang="en-US">
                    <a:noFill/>
                  </a:rPr>
                  <a:t> </a:t>
                </a:r>
              </a:p>
            </p:txBody>
          </p:sp>
        </mc:Fallback>
      </mc:AlternateContent>
      <p:sp>
        <p:nvSpPr>
          <p:cNvPr id="10" name="Rectangle 9"/>
          <p:cNvSpPr/>
          <p:nvPr/>
        </p:nvSpPr>
        <p:spPr>
          <a:xfrm>
            <a:off x="3077029" y="3599543"/>
            <a:ext cx="1219200" cy="3628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Old </a:t>
            </a:r>
            <a:r>
              <a:rPr lang="en-US" dirty="0" err="1" smtClean="0">
                <a:solidFill>
                  <a:schemeClr val="bg1"/>
                </a:solidFill>
              </a:rPr>
              <a:t>vc</a:t>
            </a:r>
            <a:r>
              <a:rPr lang="en-US" dirty="0" smtClean="0">
                <a:solidFill>
                  <a:schemeClr val="bg1"/>
                </a:solidFill>
              </a:rPr>
              <a:t>=8.6</a:t>
            </a:r>
            <a:endParaRPr lang="en-US" dirty="0">
              <a:solidFill>
                <a:schemeClr val="bg1"/>
              </a:solidFill>
            </a:endParaRPr>
          </a:p>
        </p:txBody>
      </p:sp>
    </p:spTree>
    <p:extLst>
      <p:ext uri="{BB962C8B-B14F-4D97-AF65-F5344CB8AC3E}">
        <p14:creationId xmlns:p14="http://schemas.microsoft.com/office/powerpoint/2010/main" val="411575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42028"/>
            <a:ext cx="8598311" cy="1952399"/>
          </a:xfrm>
          <a:prstGeom prst="rect">
            <a:avLst/>
          </a:prstGeom>
        </p:spPr>
      </p:pic>
      <p:pic>
        <p:nvPicPr>
          <p:cNvPr id="3" name="Picture 2"/>
          <p:cNvPicPr>
            <a:picLocks noChangeAspect="1"/>
          </p:cNvPicPr>
          <p:nvPr/>
        </p:nvPicPr>
        <p:blipFill>
          <a:blip r:embed="rId3"/>
          <a:stretch>
            <a:fillRect/>
          </a:stretch>
        </p:blipFill>
        <p:spPr>
          <a:xfrm>
            <a:off x="0" y="0"/>
            <a:ext cx="8598311" cy="1258784"/>
          </a:xfrm>
          <a:prstGeom prst="rect">
            <a:avLst/>
          </a:prstGeom>
        </p:spPr>
      </p:pic>
      <p:pic>
        <p:nvPicPr>
          <p:cNvPr id="4" name="Picture 3"/>
          <p:cNvPicPr>
            <a:picLocks noChangeAspect="1"/>
          </p:cNvPicPr>
          <p:nvPr/>
        </p:nvPicPr>
        <p:blipFill>
          <a:blip r:embed="rId4"/>
          <a:stretch>
            <a:fillRect/>
          </a:stretch>
        </p:blipFill>
        <p:spPr>
          <a:xfrm>
            <a:off x="8783227" y="0"/>
            <a:ext cx="3408773" cy="2777391"/>
          </a:xfrm>
          <a:prstGeom prst="rect">
            <a:avLst/>
          </a:prstGeom>
        </p:spPr>
      </p:pic>
      <p:pic>
        <p:nvPicPr>
          <p:cNvPr id="5" name="Picture 4"/>
          <p:cNvPicPr>
            <a:picLocks noChangeAspect="1"/>
          </p:cNvPicPr>
          <p:nvPr/>
        </p:nvPicPr>
        <p:blipFill>
          <a:blip r:embed="rId5"/>
          <a:stretch>
            <a:fillRect/>
          </a:stretch>
        </p:blipFill>
        <p:spPr>
          <a:xfrm>
            <a:off x="0" y="3494426"/>
            <a:ext cx="8874684" cy="2633241"/>
          </a:xfrm>
          <a:prstGeom prst="rect">
            <a:avLst/>
          </a:prstGeom>
        </p:spPr>
      </p:pic>
    </p:spTree>
    <p:extLst>
      <p:ext uri="{BB962C8B-B14F-4D97-AF65-F5344CB8AC3E}">
        <p14:creationId xmlns:p14="http://schemas.microsoft.com/office/powerpoint/2010/main" val="298375445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83227" y="0"/>
            <a:ext cx="3408773" cy="2777391"/>
          </a:xfrm>
          <a:prstGeom prst="rect">
            <a:avLst/>
          </a:prstGeom>
        </p:spPr>
      </p:pic>
      <p:pic>
        <p:nvPicPr>
          <p:cNvPr id="3" name="Picture 2"/>
          <p:cNvPicPr>
            <a:picLocks noChangeAspect="1"/>
          </p:cNvPicPr>
          <p:nvPr/>
        </p:nvPicPr>
        <p:blipFill>
          <a:blip r:embed="rId3"/>
          <a:stretch>
            <a:fillRect/>
          </a:stretch>
        </p:blipFill>
        <p:spPr>
          <a:xfrm>
            <a:off x="0" y="0"/>
            <a:ext cx="8643653" cy="2398816"/>
          </a:xfrm>
          <a:prstGeom prst="rect">
            <a:avLst/>
          </a:prstGeom>
        </p:spPr>
      </p:pic>
      <p:pic>
        <p:nvPicPr>
          <p:cNvPr id="4" name="Picture 3"/>
          <p:cNvPicPr>
            <a:picLocks noChangeAspect="1"/>
          </p:cNvPicPr>
          <p:nvPr/>
        </p:nvPicPr>
        <p:blipFill>
          <a:blip r:embed="rId4"/>
          <a:stretch>
            <a:fillRect/>
          </a:stretch>
        </p:blipFill>
        <p:spPr>
          <a:xfrm>
            <a:off x="0" y="2777391"/>
            <a:ext cx="10307782" cy="400186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751710" y="4470546"/>
                <a:ext cx="17838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𝐶</m:t>
                          </m:r>
                          <m:r>
                            <a:rPr lang="en-US" sz="2000" b="0" i="1" smtClean="0">
                              <a:latin typeface="Cambria Math" panose="02040503050406030204" pitchFamily="18" charset="0"/>
                            </a:rPr>
                            <m:t>1</m:t>
                          </m:r>
                        </m:sub>
                      </m:sSub>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𝐵</m:t>
                          </m:r>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𝑅𝐶</m:t>
                          </m:r>
                          <m:r>
                            <a:rPr lang="en-US" sz="2000" b="0" i="1" smtClean="0">
                              <a:latin typeface="Cambria Math" panose="02040503050406030204" pitchFamily="18" charset="0"/>
                              <a:ea typeface="Cambria Math" panose="02040503050406030204" pitchFamily="18" charset="0"/>
                            </a:rPr>
                            <m:t>1</m:t>
                          </m:r>
                        </m:sub>
                      </m:sSub>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7751710" y="4470546"/>
                <a:ext cx="1783885" cy="307777"/>
              </a:xfrm>
              <a:prstGeom prst="rect">
                <a:avLst/>
              </a:prstGeom>
              <a:blipFill rotWithShape="0">
                <a:blip r:embed="rId5"/>
                <a:stretch>
                  <a:fillRect l="-3082" r="-1370" b="-15686"/>
                </a:stretch>
              </a:blipFill>
            </p:spPr>
            <p:txBody>
              <a:bodyPr/>
              <a:lstStyle/>
              <a:p>
                <a:r>
                  <a:rPr lang="en-US">
                    <a:noFill/>
                  </a:rPr>
                  <a:t> </a:t>
                </a:r>
              </a:p>
            </p:txBody>
          </p:sp>
        </mc:Fallback>
      </mc:AlternateContent>
    </p:spTree>
    <p:extLst>
      <p:ext uri="{BB962C8B-B14F-4D97-AF65-F5344CB8AC3E}">
        <p14:creationId xmlns:p14="http://schemas.microsoft.com/office/powerpoint/2010/main" val="23065106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753" y="140148"/>
            <a:ext cx="4764780" cy="2175540"/>
          </a:xfrm>
          <a:prstGeom prst="rect">
            <a:avLst/>
          </a:prstGeom>
        </p:spPr>
      </p:pic>
      <p:pic>
        <p:nvPicPr>
          <p:cNvPr id="3" name="Picture 2"/>
          <p:cNvPicPr>
            <a:picLocks noChangeAspect="1"/>
          </p:cNvPicPr>
          <p:nvPr/>
        </p:nvPicPr>
        <p:blipFill>
          <a:blip r:embed="rId3"/>
          <a:stretch>
            <a:fillRect/>
          </a:stretch>
        </p:blipFill>
        <p:spPr>
          <a:xfrm>
            <a:off x="506206" y="2861953"/>
            <a:ext cx="9330958" cy="748145"/>
          </a:xfrm>
          <a:prstGeom prst="rect">
            <a:avLst/>
          </a:prstGeom>
        </p:spPr>
      </p:pic>
    </p:spTree>
    <p:extLst>
      <p:ext uri="{BB962C8B-B14F-4D97-AF65-F5344CB8AC3E}">
        <p14:creationId xmlns:p14="http://schemas.microsoft.com/office/powerpoint/2010/main" val="30795680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1484"/>
          </a:xfrm>
          <a:prstGeom prst="rect">
            <a:avLst/>
          </a:prstGeom>
        </p:spPr>
      </p:pic>
    </p:spTree>
    <p:extLst>
      <p:ext uri="{BB962C8B-B14F-4D97-AF65-F5344CB8AC3E}">
        <p14:creationId xmlns:p14="http://schemas.microsoft.com/office/powerpoint/2010/main" val="32554358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94971" y="1543278"/>
            <a:ext cx="9144000" cy="2387600"/>
          </a:xfrm>
        </p:spPr>
        <p:txBody>
          <a:bodyPr/>
          <a:lstStyle/>
          <a:p>
            <a:r>
              <a:rPr lang="en-US" b="1" dirty="0" smtClean="0">
                <a:latin typeface="Arial Black" panose="020B0A04020102020204" pitchFamily="34" charset="0"/>
              </a:rPr>
              <a:t>BJT as Amplifier</a:t>
            </a:r>
            <a:endParaRPr lang="en-US" dirty="0"/>
          </a:p>
        </p:txBody>
      </p:sp>
    </p:spTree>
    <p:extLst>
      <p:ext uri="{BB962C8B-B14F-4D97-AF65-F5344CB8AC3E}">
        <p14:creationId xmlns:p14="http://schemas.microsoft.com/office/powerpoint/2010/main" val="279345461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4" y="0"/>
            <a:ext cx="8229600" cy="990600"/>
          </a:xfrm>
        </p:spPr>
        <p:txBody>
          <a:bodyPr/>
          <a:lstStyle/>
          <a:p>
            <a:r>
              <a:rPr lang="en-US" b="1" u="sng" dirty="0" smtClean="0">
                <a:latin typeface="Arial Black" panose="020B0A04020102020204" pitchFamily="34" charset="0"/>
              </a:rPr>
              <a:t>BJT as Amplifier</a:t>
            </a:r>
            <a:endParaRPr lang="en-US" b="1" u="sng" dirty="0">
              <a:latin typeface="Arial Black" panose="020B0A04020102020204" pitchFamily="34" charset="0"/>
            </a:endParaRPr>
          </a:p>
        </p:txBody>
      </p:sp>
      <p:sp>
        <p:nvSpPr>
          <p:cNvPr id="4" name="Rectangle 3"/>
          <p:cNvSpPr/>
          <p:nvPr/>
        </p:nvSpPr>
        <p:spPr>
          <a:xfrm>
            <a:off x="370114" y="990600"/>
            <a:ext cx="10929257" cy="5632311"/>
          </a:xfrm>
          <a:prstGeom prst="rect">
            <a:avLst/>
          </a:prstGeom>
        </p:spPr>
        <p:txBody>
          <a:bodyPr wrap="square">
            <a:spAutoFit/>
          </a:bodyPr>
          <a:lstStyle/>
          <a:p>
            <a:r>
              <a:rPr lang="en-US" sz="3600" b="1" dirty="0"/>
              <a:t>when operated in the active mode, the BJT functions as a voltage-controlled current source: the base–emitter voltage controls the collector </a:t>
            </a:r>
            <a:r>
              <a:rPr lang="en-US" sz="3600" b="1" dirty="0" smtClean="0"/>
              <a:t>current</a:t>
            </a:r>
          </a:p>
          <a:p>
            <a:endParaRPr lang="en-US" sz="3600" b="1" dirty="0"/>
          </a:p>
          <a:p>
            <a:endParaRPr lang="en-US" sz="3600" b="1" dirty="0"/>
          </a:p>
          <a:p>
            <a:endParaRPr lang="en-US" sz="3600" b="1" dirty="0"/>
          </a:p>
          <a:p>
            <a:r>
              <a:rPr lang="en-US" sz="3600" b="1" dirty="0"/>
              <a:t> Although the control relationship is nonlinear (exponential), we will shortly devise a method for obtaining almost-linear amplification from this fundamentally nonlinear device.</a:t>
            </a:r>
          </a:p>
        </p:txBody>
      </p:sp>
    </p:spTree>
    <p:extLst>
      <p:ext uri="{BB962C8B-B14F-4D97-AF65-F5344CB8AC3E}">
        <p14:creationId xmlns:p14="http://schemas.microsoft.com/office/powerpoint/2010/main" val="1863004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rotWithShape="1">
          <a:blip r:embed="rId3" cstate="print"/>
          <a:srcRect t="78510"/>
          <a:stretch/>
        </p:blipFill>
        <p:spPr bwMode="auto">
          <a:xfrm>
            <a:off x="1676192" y="5410200"/>
            <a:ext cx="8991807" cy="1216068"/>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9804" b="74341"/>
          <a:stretch>
            <a:fillRect/>
          </a:stretch>
        </p:blipFill>
        <p:spPr bwMode="auto">
          <a:xfrm>
            <a:off x="1828800" y="0"/>
            <a:ext cx="8534400" cy="1600200"/>
          </a:xfrm>
          <a:prstGeom prst="rect">
            <a:avLst/>
          </a:prstGeom>
          <a:noFill/>
          <a:ln w="9525">
            <a:noFill/>
            <a:miter lim="800000"/>
            <a:headEnd/>
            <a:tailEnd/>
          </a:ln>
        </p:spPr>
      </p:pic>
      <p:graphicFrame>
        <p:nvGraphicFramePr>
          <p:cNvPr id="6" name="Object 5"/>
          <p:cNvGraphicFramePr>
            <a:graphicFrameLocks noChangeAspect="1"/>
          </p:cNvGraphicFramePr>
          <p:nvPr/>
        </p:nvGraphicFramePr>
        <p:xfrm>
          <a:off x="6934200" y="1600201"/>
          <a:ext cx="1600200" cy="777029"/>
        </p:xfrm>
        <a:graphic>
          <a:graphicData uri="http://schemas.openxmlformats.org/presentationml/2006/ole">
            <mc:AlternateContent xmlns:mc="http://schemas.openxmlformats.org/markup-compatibility/2006">
              <mc:Choice xmlns:v="urn:schemas-microsoft-com:vml" Requires="v">
                <p:oleObj spid="_x0000_s36871" name="Equation" r:id="rId4" imgW="888840" imgH="431640" progId="Equation.3">
                  <p:embed/>
                </p:oleObj>
              </mc:Choice>
              <mc:Fallback>
                <p:oleObj name="Equation" r:id="rId4" imgW="8888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600201"/>
                        <a:ext cx="1600200" cy="7770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3475" name="Picture 3"/>
          <p:cNvPicPr>
            <a:picLocks noChangeAspect="1" noChangeArrowheads="1"/>
          </p:cNvPicPr>
          <p:nvPr/>
        </p:nvPicPr>
        <p:blipFill>
          <a:blip r:embed="rId6" cstate="print"/>
          <a:srcRect/>
          <a:stretch>
            <a:fillRect/>
          </a:stretch>
        </p:blipFill>
        <p:spPr bwMode="auto">
          <a:xfrm>
            <a:off x="3048000" y="1600200"/>
            <a:ext cx="1849362" cy="838200"/>
          </a:xfrm>
          <a:prstGeom prst="rect">
            <a:avLst/>
          </a:prstGeom>
          <a:noFill/>
          <a:ln w="9525">
            <a:noFill/>
            <a:miter lim="800000"/>
            <a:headEnd/>
            <a:tailEnd/>
          </a:ln>
        </p:spPr>
      </p:pic>
      <p:sp>
        <p:nvSpPr>
          <p:cNvPr id="7" name="TextBox 6"/>
          <p:cNvSpPr txBox="1"/>
          <p:nvPr/>
        </p:nvSpPr>
        <p:spPr>
          <a:xfrm>
            <a:off x="1981200" y="1828800"/>
            <a:ext cx="914400" cy="400110"/>
          </a:xfrm>
          <a:prstGeom prst="rect">
            <a:avLst/>
          </a:prstGeom>
          <a:noFill/>
        </p:spPr>
        <p:txBody>
          <a:bodyPr wrap="square" rtlCol="0">
            <a:spAutoFit/>
          </a:bodyPr>
          <a:lstStyle/>
          <a:p>
            <a:r>
              <a:rPr lang="en-US" sz="2000" b="1" dirty="0"/>
              <a:t>Since</a:t>
            </a:r>
          </a:p>
        </p:txBody>
      </p:sp>
      <p:sp>
        <p:nvSpPr>
          <p:cNvPr id="8" name="TextBox 7"/>
          <p:cNvSpPr txBox="1"/>
          <p:nvPr/>
        </p:nvSpPr>
        <p:spPr>
          <a:xfrm>
            <a:off x="5715000" y="1752601"/>
            <a:ext cx="533400" cy="461665"/>
          </a:xfrm>
          <a:prstGeom prst="rect">
            <a:avLst/>
          </a:prstGeom>
          <a:noFill/>
        </p:spPr>
        <p:txBody>
          <a:bodyPr wrap="square" rtlCol="0">
            <a:spAutoFit/>
          </a:bodyPr>
          <a:lstStyle/>
          <a:p>
            <a:r>
              <a:rPr lang="en-US" sz="2400" b="1" dirty="0"/>
              <a:t>or</a:t>
            </a:r>
          </a:p>
        </p:txBody>
      </p:sp>
      <p:pic>
        <p:nvPicPr>
          <p:cNvPr id="9" name="Picture 2"/>
          <p:cNvPicPr>
            <a:picLocks noChangeAspect="1" noChangeArrowheads="1"/>
          </p:cNvPicPr>
          <p:nvPr/>
        </p:nvPicPr>
        <p:blipFill rotWithShape="1">
          <a:blip r:embed="rId3" cstate="print"/>
          <a:srcRect t="32672" b="22634"/>
          <a:stretch/>
        </p:blipFill>
        <p:spPr bwMode="auto">
          <a:xfrm>
            <a:off x="1676193" y="2590800"/>
            <a:ext cx="8991807" cy="2529214"/>
          </a:xfrm>
          <a:prstGeom prst="rect">
            <a:avLst/>
          </a:prstGeom>
          <a:noFill/>
          <a:ln w="9525">
            <a:noFill/>
            <a:miter lim="800000"/>
            <a:headEnd/>
            <a:tailEnd/>
          </a:ln>
        </p:spPr>
      </p:pic>
    </p:spTree>
    <p:extLst>
      <p:ext uri="{BB962C8B-B14F-4D97-AF65-F5344CB8AC3E}">
        <p14:creationId xmlns:p14="http://schemas.microsoft.com/office/powerpoint/2010/main" val="358746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290"/>
                                        </p:tgtEl>
                                        <p:attrNameLst>
                                          <p:attrName>style.visibility</p:attrName>
                                        </p:attrNameLst>
                                      </p:cBhvr>
                                      <p:to>
                                        <p:strVal val="visible"/>
                                      </p:to>
                                    </p:set>
                                    <p:animEffect transition="in" filter="wipe(up)">
                                      <p:cBhvr>
                                        <p:cTn id="12"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5142" y="990600"/>
            <a:ext cx="11901715" cy="5632311"/>
          </a:xfrm>
          <a:prstGeom prst="rect">
            <a:avLst/>
          </a:prstGeom>
        </p:spPr>
        <p:txBody>
          <a:bodyPr wrap="square">
            <a:spAutoFit/>
          </a:bodyPr>
          <a:lstStyle/>
          <a:p>
            <a:r>
              <a:rPr lang="en-US" sz="4000" dirty="0"/>
              <a:t>A voltage-controlled current source can serve as a </a:t>
            </a:r>
            <a:r>
              <a:rPr lang="en-US" sz="4000" dirty="0" err="1"/>
              <a:t>transconductance</a:t>
            </a:r>
            <a:r>
              <a:rPr lang="en-US" sz="4000" dirty="0"/>
              <a:t> amplifier, that is, an amplifier whose input signal is a voltage and whose output signal is a current</a:t>
            </a:r>
          </a:p>
          <a:p>
            <a:endParaRPr lang="en-US" sz="4000" dirty="0"/>
          </a:p>
          <a:p>
            <a:r>
              <a:rPr lang="en-US" sz="4000" dirty="0"/>
              <a:t> A simple way to convert a </a:t>
            </a:r>
            <a:r>
              <a:rPr lang="en-US" sz="4000" dirty="0" err="1"/>
              <a:t>transconductance</a:t>
            </a:r>
            <a:r>
              <a:rPr lang="en-US" sz="4000" dirty="0"/>
              <a:t> amplifier to a voltage amplifier is to pass the output current through a resistor and take the voltage across the resistor as the output. </a:t>
            </a:r>
          </a:p>
        </p:txBody>
      </p:sp>
      <p:sp>
        <p:nvSpPr>
          <p:cNvPr id="6" name="Title 1"/>
          <p:cNvSpPr txBox="1">
            <a:spLocks/>
          </p:cNvSpPr>
          <p:nvPr/>
        </p:nvSpPr>
        <p:spPr>
          <a:xfrm>
            <a:off x="1981200" y="0"/>
            <a:ext cx="8229600" cy="990600"/>
          </a:xfrm>
          <a:prstGeom prst="rect">
            <a:avLst/>
          </a:prstGeom>
        </p:spPr>
        <p:txBody>
          <a:bodyPr vert="horz" lIns="91440" tIns="45720" rIns="91440" bIns="45720" rtlCol="0" anchor="ctr">
            <a:normAutofit/>
          </a:bodyPr>
          <a:lstStyle/>
          <a:p>
            <a:pPr algn="ctr">
              <a:spcBef>
                <a:spcPct val="0"/>
              </a:spcBef>
              <a:defRPr/>
            </a:pPr>
            <a:r>
              <a:rPr lang="en-US" sz="4400" b="1" u="sng">
                <a:latin typeface="+mj-lt"/>
                <a:ea typeface="+mj-ea"/>
                <a:cs typeface="+mj-cs"/>
              </a:rPr>
              <a:t>BJT as Amplifier</a:t>
            </a:r>
            <a:endParaRPr lang="en-US" sz="4400" b="1" u="sng" dirty="0">
              <a:latin typeface="+mj-lt"/>
              <a:ea typeface="+mj-ea"/>
              <a:cs typeface="+mj-cs"/>
            </a:endParaRPr>
          </a:p>
        </p:txBody>
      </p:sp>
    </p:spTree>
    <p:extLst>
      <p:ext uri="{BB962C8B-B14F-4D97-AF65-F5344CB8AC3E}">
        <p14:creationId xmlns:p14="http://schemas.microsoft.com/office/powerpoint/2010/main" val="115434696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60000"/>
              <a:lumOff val="40000"/>
            </a:schemeClr>
          </a:solidFill>
          <a:ln w="57150">
            <a:solidFill>
              <a:schemeClr val="tx1"/>
            </a:solidFill>
          </a:ln>
        </p:spPr>
        <p:txBody>
          <a:bodyPr>
            <a:normAutofit/>
          </a:bodyPr>
          <a:lstStyle/>
          <a:p>
            <a:r>
              <a:rPr lang="en-US" b="1" dirty="0"/>
              <a:t>The Voltage Transfer Characteristic (VTC)</a:t>
            </a:r>
            <a:endParaRPr lang="en-US" dirty="0"/>
          </a:p>
        </p:txBody>
      </p:sp>
      <p:sp>
        <p:nvSpPr>
          <p:cNvPr id="4" name="Rectangle 3"/>
          <p:cNvSpPr/>
          <p:nvPr/>
        </p:nvSpPr>
        <p:spPr>
          <a:xfrm>
            <a:off x="420914" y="2317061"/>
            <a:ext cx="11146972" cy="3785652"/>
          </a:xfrm>
          <a:prstGeom prst="rect">
            <a:avLst/>
          </a:prstGeom>
          <a:solidFill>
            <a:srgbClr val="00FFFF"/>
          </a:solidFill>
          <a:ln w="76200">
            <a:solidFill>
              <a:schemeClr val="tx1"/>
            </a:solidFill>
          </a:ln>
        </p:spPr>
        <p:txBody>
          <a:bodyPr wrap="square">
            <a:spAutoFit/>
          </a:bodyPr>
          <a:lstStyle/>
          <a:p>
            <a:r>
              <a:rPr lang="en-US" sz="4800" dirty="0"/>
              <a:t>A very useful tool that yields great insight into the operation of an amplifier circuit is its voltage transfer characteristic (VTC). This is simply a plot of the output voltage versus the input voltage.(              Graph)</a:t>
            </a:r>
          </a:p>
        </p:txBody>
      </p:sp>
      <p:graphicFrame>
        <p:nvGraphicFramePr>
          <p:cNvPr id="5" name="Object 4"/>
          <p:cNvGraphicFramePr>
            <a:graphicFrameLocks noChangeAspect="1"/>
          </p:cNvGraphicFramePr>
          <p:nvPr>
            <p:extLst/>
          </p:nvPr>
        </p:nvGraphicFramePr>
        <p:xfrm>
          <a:off x="5202320" y="5280483"/>
          <a:ext cx="1787359" cy="699401"/>
        </p:xfrm>
        <a:graphic>
          <a:graphicData uri="http://schemas.openxmlformats.org/presentationml/2006/ole">
            <mc:AlternateContent xmlns:mc="http://schemas.openxmlformats.org/markup-compatibility/2006">
              <mc:Choice xmlns:v="urn:schemas-microsoft-com:vml" Requires="v">
                <p:oleObj spid="_x0000_s8215" name="Equation" r:id="rId3" imgW="583920" imgH="228600" progId="Equation.3">
                  <p:embed/>
                </p:oleObj>
              </mc:Choice>
              <mc:Fallback>
                <p:oleObj name="Equation" r:id="rId3" imgW="5839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320" y="5280483"/>
                        <a:ext cx="1787359" cy="699401"/>
                      </a:xfrm>
                      <a:prstGeom prst="rect">
                        <a:avLst/>
                      </a:prstGeom>
                      <a:noFill/>
                      <a:extLst/>
                    </p:spPr>
                  </p:pic>
                </p:oleObj>
              </mc:Fallback>
            </mc:AlternateContent>
          </a:graphicData>
        </a:graphic>
      </p:graphicFrame>
    </p:spTree>
    <p:extLst>
      <p:ext uri="{BB962C8B-B14F-4D97-AF65-F5344CB8AC3E}">
        <p14:creationId xmlns:p14="http://schemas.microsoft.com/office/powerpoint/2010/main" val="147496222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0" name="Picture 8" descr="se06F3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0000"/>
                    </a14:imgEffect>
                  </a14:imgLayer>
                </a14:imgProps>
              </a:ext>
              <a:ext uri="{28A0092B-C50C-407E-A947-70E740481C1C}">
                <a14:useLocalDpi xmlns:a14="http://schemas.microsoft.com/office/drawing/2010/main" val="0"/>
              </a:ext>
            </a:extLst>
          </a:blip>
          <a:srcRect r="58077"/>
          <a:stretch/>
        </p:blipFill>
        <p:spPr bwMode="auto">
          <a:xfrm>
            <a:off x="290286" y="228600"/>
            <a:ext cx="2721429" cy="3147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se06F31"/>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35000" contrast="79000"/>
                    </a14:imgEffect>
                  </a14:imgLayer>
                </a14:imgProps>
              </a:ext>
              <a:ext uri="{28A0092B-C50C-407E-A947-70E740481C1C}">
                <a14:useLocalDpi xmlns:a14="http://schemas.microsoft.com/office/drawing/2010/main" val="0"/>
              </a:ext>
            </a:extLst>
          </a:blip>
          <a:srcRect l="43624"/>
          <a:stretch/>
        </p:blipFill>
        <p:spPr bwMode="auto">
          <a:xfrm>
            <a:off x="3011715" y="228599"/>
            <a:ext cx="6045876" cy="519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882164" y="1245085"/>
            <a:ext cx="595086" cy="400110"/>
          </a:xfrm>
          <a:prstGeom prst="rect">
            <a:avLst/>
          </a:prstGeom>
          <a:noFill/>
        </p:spPr>
        <p:txBody>
          <a:bodyPr wrap="square" rtlCol="0">
            <a:spAutoFit/>
          </a:bodyPr>
          <a:lstStyle/>
          <a:p>
            <a:r>
              <a:rPr lang="en-US" sz="2000" i="1" dirty="0" err="1">
                <a:latin typeface="Times New Roman" pitchFamily="18" charset="0"/>
                <a:cs typeface="Times New Roman" pitchFamily="18" charset="0"/>
              </a:rPr>
              <a:t>v</a:t>
            </a:r>
            <a:r>
              <a:rPr lang="en-US" sz="2000" i="1" baseline="-25000" dirty="0" err="1">
                <a:latin typeface="Times New Roman" pitchFamily="18" charset="0"/>
                <a:cs typeface="Times New Roman" pitchFamily="18" charset="0"/>
              </a:rPr>
              <a:t>O</a:t>
            </a:r>
            <a:endParaRPr lang="en-US" sz="2000" i="1" baseline="-25000" dirty="0">
              <a:latin typeface="Times New Roman" pitchFamily="18" charset="0"/>
              <a:cs typeface="Times New Roman" pitchFamily="18" charset="0"/>
            </a:endParaRPr>
          </a:p>
        </p:txBody>
      </p:sp>
      <p:graphicFrame>
        <p:nvGraphicFramePr>
          <p:cNvPr id="154626" name="Object 2"/>
          <p:cNvGraphicFramePr>
            <a:graphicFrameLocks noChangeAspect="1"/>
          </p:cNvGraphicFramePr>
          <p:nvPr>
            <p:extLst/>
          </p:nvPr>
        </p:nvGraphicFramePr>
        <p:xfrm>
          <a:off x="3311072" y="5609768"/>
          <a:ext cx="5003800" cy="1104900"/>
        </p:xfrm>
        <a:graphic>
          <a:graphicData uri="http://schemas.openxmlformats.org/presentationml/2006/ole">
            <mc:AlternateContent xmlns:mc="http://schemas.openxmlformats.org/markup-compatibility/2006">
              <mc:Choice xmlns:v="urn:schemas-microsoft-com:vml" Requires="v">
                <p:oleObj spid="_x0000_s9239" name="Equation" r:id="rId7" imgW="2057400" imgH="457200" progId="Equation.3">
                  <p:embed/>
                </p:oleObj>
              </mc:Choice>
              <mc:Fallback>
                <p:oleObj name="Equation" r:id="rId7" imgW="20574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1072" y="5609768"/>
                        <a:ext cx="5003800" cy="1104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0" name="Group 9"/>
          <p:cNvGrpSpPr/>
          <p:nvPr/>
        </p:nvGrpSpPr>
        <p:grpSpPr>
          <a:xfrm>
            <a:off x="7439369" y="1445140"/>
            <a:ext cx="1954205" cy="2209800"/>
            <a:chOff x="7189795" y="1676400"/>
            <a:chExt cx="1954205" cy="2209800"/>
          </a:xfrm>
        </p:grpSpPr>
        <p:pic>
          <p:nvPicPr>
            <p:cNvPr id="7" name="Picture 8" descr="Mutual Characteristic"/>
            <p:cNvPicPr>
              <a:picLocks noChangeAspect="1" noChangeArrowheads="1"/>
            </p:cNvPicPr>
            <p:nvPr/>
          </p:nvPicPr>
          <p:blipFill>
            <a:blip r:embed="rId9" cstate="print"/>
            <a:srcRect/>
            <a:stretch>
              <a:fillRect/>
            </a:stretch>
          </p:blipFill>
          <p:spPr bwMode="auto">
            <a:xfrm>
              <a:off x="7189795" y="1676400"/>
              <a:ext cx="1954205" cy="1689100"/>
            </a:xfrm>
            <a:prstGeom prst="rect">
              <a:avLst/>
            </a:prstGeom>
            <a:noFill/>
          </p:spPr>
        </p:pic>
        <p:sp>
          <p:nvSpPr>
            <p:cNvPr id="9" name="Rectangular Callout 8"/>
            <p:cNvSpPr/>
            <p:nvPr/>
          </p:nvSpPr>
          <p:spPr>
            <a:xfrm>
              <a:off x="7391400" y="3505200"/>
              <a:ext cx="1600200" cy="381000"/>
            </a:xfrm>
            <a:prstGeom prst="wedgeRectCallout">
              <a:avLst>
                <a:gd name="adj1" fmla="val -133361"/>
                <a:gd name="adj2" fmla="val -129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Negative Slope</a:t>
              </a:r>
            </a:p>
          </p:txBody>
        </p:sp>
      </p:grpSp>
    </p:spTree>
    <p:extLst>
      <p:ext uri="{BB962C8B-B14F-4D97-AF65-F5344CB8AC3E}">
        <p14:creationId xmlns:p14="http://schemas.microsoft.com/office/powerpoint/2010/main" val="2231295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4626"/>
                                        </p:tgtEl>
                                        <p:attrNameLst>
                                          <p:attrName>style.visibility</p:attrName>
                                        </p:attrNameLst>
                                      </p:cBhvr>
                                      <p:to>
                                        <p:strVal val="visible"/>
                                      </p:to>
                                    </p:set>
                                    <p:animEffect transition="in" filter="fade">
                                      <p:cBhvr>
                                        <p:cTn id="12" dur="500"/>
                                        <p:tgtEl>
                                          <p:spTgt spid="15462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8482" y="132427"/>
            <a:ext cx="7986486" cy="2246769"/>
          </a:xfrm>
          <a:prstGeom prst="rect">
            <a:avLst/>
          </a:prstGeom>
        </p:spPr>
        <p:txBody>
          <a:bodyPr wrap="square">
            <a:spAutoFit/>
          </a:bodyPr>
          <a:lstStyle/>
          <a:p>
            <a:r>
              <a:rPr lang="en-US" sz="2800" dirty="0"/>
              <a:t>Note that the output voltage is taken between the collector and ground, rather than simply across </a:t>
            </a:r>
            <a:r>
              <a:rPr lang="en-US" sz="2800" dirty="0" err="1"/>
              <a:t>Rc</a:t>
            </a:r>
            <a:r>
              <a:rPr lang="en-US" sz="2800" dirty="0"/>
              <a:t>. This is done because of the need to maintain a ground reference throughout the circuit. The output voltage is given by</a:t>
            </a:r>
          </a:p>
        </p:txBody>
      </p:sp>
      <p:pic>
        <p:nvPicPr>
          <p:cNvPr id="3" name="Picture 8" descr="se06F31"/>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0000"/>
                    </a14:imgEffect>
                  </a14:imgLayer>
                </a14:imgProps>
              </a:ext>
              <a:ext uri="{28A0092B-C50C-407E-A947-70E740481C1C}">
                <a14:useLocalDpi xmlns:a14="http://schemas.microsoft.com/office/drawing/2010/main" val="0"/>
              </a:ext>
            </a:extLst>
          </a:blip>
          <a:srcRect r="58077"/>
          <a:stretch/>
        </p:blipFill>
        <p:spPr bwMode="auto">
          <a:xfrm>
            <a:off x="326572" y="204907"/>
            <a:ext cx="1828801" cy="21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0178" name="Object 2"/>
          <p:cNvGraphicFramePr>
            <a:graphicFrameLocks noChangeAspect="1"/>
          </p:cNvGraphicFramePr>
          <p:nvPr/>
        </p:nvGraphicFramePr>
        <p:xfrm>
          <a:off x="5181600" y="2438401"/>
          <a:ext cx="3211512" cy="555625"/>
        </p:xfrm>
        <a:graphic>
          <a:graphicData uri="http://schemas.openxmlformats.org/presentationml/2006/ole">
            <mc:AlternateContent xmlns:mc="http://schemas.openxmlformats.org/markup-compatibility/2006">
              <mc:Choice xmlns:v="urn:schemas-microsoft-com:vml" Requires="v">
                <p:oleObj spid="_x0000_s10352" name="Equation" r:id="rId5" imgW="1320800" imgH="228600" progId="Equation.3">
                  <p:embed/>
                </p:oleObj>
              </mc:Choice>
              <mc:Fallback>
                <p:oleObj name="Equation" r:id="rId5" imgW="1320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438401"/>
                        <a:ext cx="3211512"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4178300" y="3096889"/>
            <a:ext cx="5588000" cy="461665"/>
          </a:xfrm>
          <a:prstGeom prst="rect">
            <a:avLst/>
          </a:prstGeom>
          <a:noFill/>
        </p:spPr>
        <p:txBody>
          <a:bodyPr wrap="square" rtlCol="0">
            <a:spAutoFit/>
          </a:bodyPr>
          <a:lstStyle/>
          <a:p>
            <a:r>
              <a:rPr lang="en-US" sz="2400" b="1" dirty="0"/>
              <a:t>The out put is 180 Deg. Phase shifted</a:t>
            </a:r>
          </a:p>
        </p:txBody>
      </p:sp>
      <p:sp>
        <p:nvSpPr>
          <p:cNvPr id="7" name="TextBox 6"/>
          <p:cNvSpPr txBox="1"/>
          <p:nvPr/>
        </p:nvSpPr>
        <p:spPr>
          <a:xfrm>
            <a:off x="4876800" y="4038600"/>
            <a:ext cx="4191000" cy="1231106"/>
          </a:xfrm>
          <a:prstGeom prst="rect">
            <a:avLst/>
          </a:prstGeom>
          <a:noFill/>
        </p:spPr>
        <p:txBody>
          <a:bodyPr wrap="square" rtlCol="0">
            <a:spAutoFit/>
          </a:bodyPr>
          <a:lstStyle/>
          <a:p>
            <a:pPr indent="-274320">
              <a:spcAft>
                <a:spcPts val="1200"/>
              </a:spcAft>
              <a:buFont typeface="Wingdings" pitchFamily="2" charset="2"/>
              <a:buChar char="Ø"/>
            </a:pPr>
            <a:r>
              <a:rPr lang="en-US" i="1" dirty="0"/>
              <a:t>(x-y) For                          Cutoff mode and </a:t>
            </a:r>
          </a:p>
          <a:p>
            <a:pPr indent="-274320">
              <a:spcAft>
                <a:spcPts val="1200"/>
              </a:spcAft>
              <a:buFont typeface="Wingdings" pitchFamily="2" charset="2"/>
              <a:buChar char="Ø"/>
            </a:pPr>
            <a:r>
              <a:rPr lang="en-US" i="1" dirty="0"/>
              <a:t>(y-Z)  Active mode</a:t>
            </a:r>
          </a:p>
          <a:p>
            <a:pPr indent="-274320">
              <a:spcAft>
                <a:spcPts val="1200"/>
              </a:spcAft>
              <a:buFont typeface="Wingdings" pitchFamily="2" charset="2"/>
              <a:buChar char="Ø"/>
            </a:pPr>
            <a:r>
              <a:rPr lang="en-US" i="1" dirty="0"/>
              <a:t>Saturation mode</a:t>
            </a:r>
          </a:p>
        </p:txBody>
      </p:sp>
      <p:graphicFrame>
        <p:nvGraphicFramePr>
          <p:cNvPr id="8" name="Object 7"/>
          <p:cNvGraphicFramePr>
            <a:graphicFrameLocks noChangeAspect="1"/>
          </p:cNvGraphicFramePr>
          <p:nvPr/>
        </p:nvGraphicFramePr>
        <p:xfrm>
          <a:off x="6164264" y="3962401"/>
          <a:ext cx="1150937" cy="415973"/>
        </p:xfrm>
        <a:graphic>
          <a:graphicData uri="http://schemas.openxmlformats.org/presentationml/2006/ole">
            <mc:AlternateContent xmlns:mc="http://schemas.openxmlformats.org/markup-compatibility/2006">
              <mc:Choice xmlns:v="urn:schemas-microsoft-com:vml" Requires="v">
                <p:oleObj spid="_x0000_s10353" name="Equation" r:id="rId7" imgW="596880" imgH="215640" progId="Equation.3">
                  <p:embed/>
                </p:oleObj>
              </mc:Choice>
              <mc:Fallback>
                <p:oleObj name="Equation" r:id="rId7" imgW="5968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4264" y="3962401"/>
                        <a:ext cx="1150937" cy="4159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9128126" y="4000500"/>
          <a:ext cx="854075" cy="495300"/>
        </p:xfrm>
        <a:graphic>
          <a:graphicData uri="http://schemas.openxmlformats.org/presentationml/2006/ole">
            <mc:AlternateContent xmlns:mc="http://schemas.openxmlformats.org/markup-compatibility/2006">
              <mc:Choice xmlns:v="urn:schemas-microsoft-com:vml" Requires="v">
                <p:oleObj spid="_x0000_s10354" name="Equation" r:id="rId9" imgW="393480" imgH="228600" progId="Equation.3">
                  <p:embed/>
                </p:oleObj>
              </mc:Choice>
              <mc:Fallback>
                <p:oleObj name="Equation" r:id="rId9" imgW="393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28126" y="4000500"/>
                        <a:ext cx="854075"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6781800" y="4876801"/>
            <a:ext cx="3733800" cy="1200329"/>
          </a:xfrm>
          <a:prstGeom prst="rect">
            <a:avLst/>
          </a:prstGeom>
        </p:spPr>
        <p:txBody>
          <a:bodyPr wrap="square">
            <a:spAutoFit/>
          </a:bodyPr>
          <a:lstStyle/>
          <a:p>
            <a:r>
              <a:rPr lang="en-US" dirty="0"/>
              <a:t>For          greater than that at point Z,</a:t>
            </a:r>
          </a:p>
          <a:p>
            <a:r>
              <a:rPr lang="en-US" dirty="0"/>
              <a:t>the transistor operates in the saturation region and          decreases very slowly</a:t>
            </a:r>
          </a:p>
        </p:txBody>
      </p:sp>
      <p:graphicFrame>
        <p:nvGraphicFramePr>
          <p:cNvPr id="12" name="Object 11"/>
          <p:cNvGraphicFramePr>
            <a:graphicFrameLocks noChangeAspect="1"/>
          </p:cNvGraphicFramePr>
          <p:nvPr/>
        </p:nvGraphicFramePr>
        <p:xfrm>
          <a:off x="7239000" y="4876800"/>
          <a:ext cx="425450" cy="380666"/>
        </p:xfrm>
        <a:graphic>
          <a:graphicData uri="http://schemas.openxmlformats.org/presentationml/2006/ole">
            <mc:AlternateContent xmlns:mc="http://schemas.openxmlformats.org/markup-compatibility/2006">
              <mc:Choice xmlns:v="urn:schemas-microsoft-com:vml" Requires="v">
                <p:oleObj spid="_x0000_s10355" name="Equation" r:id="rId11" imgW="241200" imgH="215640" progId="Equation.3">
                  <p:embed/>
                </p:oleObj>
              </mc:Choice>
              <mc:Fallback>
                <p:oleObj name="Equation" r:id="rId11" imgW="24120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4876800"/>
                        <a:ext cx="425450" cy="38066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3"/>
          <p:cNvGraphicFramePr>
            <a:graphicFrameLocks noChangeAspect="1"/>
          </p:cNvGraphicFramePr>
          <p:nvPr/>
        </p:nvGraphicFramePr>
        <p:xfrm>
          <a:off x="8915400" y="5410200"/>
          <a:ext cx="419100" cy="419100"/>
        </p:xfrm>
        <a:graphic>
          <a:graphicData uri="http://schemas.openxmlformats.org/presentationml/2006/ole">
            <mc:AlternateContent xmlns:mc="http://schemas.openxmlformats.org/markup-compatibility/2006">
              <mc:Choice xmlns:v="urn:schemas-microsoft-com:vml" Requires="v">
                <p:oleObj spid="_x0000_s10356" name="Equation" r:id="rId13" imgW="228600" imgH="228600" progId="Equation.3">
                  <p:embed/>
                </p:oleObj>
              </mc:Choice>
              <mc:Fallback>
                <p:oleObj name="Equation" r:id="rId13" imgW="22860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15400" y="5410200"/>
                        <a:ext cx="4191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Picture 8" descr="se06F31"/>
          <p:cNvPicPr>
            <a:picLocks noChangeAspect="1" noChangeArrowheads="1"/>
          </p:cNvPicPr>
          <p:nvPr/>
        </p:nvPicPr>
        <p:blipFill rotWithShape="1">
          <a:blip r:embed="rId15" cstate="print">
            <a:extLst>
              <a:ext uri="{BEBA8EAE-BF5A-486C-A8C5-ECC9F3942E4B}">
                <a14:imgProps xmlns:a14="http://schemas.microsoft.com/office/drawing/2010/main">
                  <a14:imgLayer r:embed="rId16">
                    <a14:imgEffect>
                      <a14:brightnessContrast bright="-35000" contrast="79000"/>
                    </a14:imgEffect>
                  </a14:imgLayer>
                </a14:imgProps>
              </a:ext>
              <a:ext uri="{28A0092B-C50C-407E-A947-70E740481C1C}">
                <a14:useLocalDpi xmlns:a14="http://schemas.microsoft.com/office/drawing/2010/main" val="0"/>
              </a:ext>
            </a:extLst>
          </a:blip>
          <a:srcRect l="43624"/>
          <a:stretch/>
        </p:blipFill>
        <p:spPr bwMode="auto">
          <a:xfrm>
            <a:off x="124707" y="3629540"/>
            <a:ext cx="3015662" cy="259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13724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600" y="106183"/>
            <a:ext cx="11771086" cy="1200329"/>
          </a:xfrm>
          <a:prstGeom prst="rect">
            <a:avLst/>
          </a:prstGeom>
        </p:spPr>
        <p:txBody>
          <a:bodyPr wrap="square">
            <a:spAutoFit/>
          </a:bodyPr>
          <a:lstStyle/>
          <a:p>
            <a:r>
              <a:rPr lang="en-US" sz="2400" dirty="0"/>
              <a:t>The VTC  indicates that the segment of greatest slope (and hence </a:t>
            </a:r>
            <a:r>
              <a:rPr lang="en-US" sz="2400" dirty="0" smtClean="0"/>
              <a:t>potentially the </a:t>
            </a:r>
            <a:r>
              <a:rPr lang="en-US" sz="2400" dirty="0"/>
              <a:t>largest amplifier gain) is that labeled YZ, which corresponds to operation in the active mode. An expression for the segment YZ can be obtained by</a:t>
            </a:r>
          </a:p>
        </p:txBody>
      </p:sp>
      <p:graphicFrame>
        <p:nvGraphicFramePr>
          <p:cNvPr id="52226" name="Object 2"/>
          <p:cNvGraphicFramePr>
            <a:graphicFrameLocks noChangeAspect="1"/>
          </p:cNvGraphicFramePr>
          <p:nvPr/>
        </p:nvGraphicFramePr>
        <p:xfrm>
          <a:off x="6629400" y="1752601"/>
          <a:ext cx="3211512" cy="555625"/>
        </p:xfrm>
        <a:graphic>
          <a:graphicData uri="http://schemas.openxmlformats.org/presentationml/2006/ole">
            <mc:AlternateContent xmlns:mc="http://schemas.openxmlformats.org/markup-compatibility/2006">
              <mc:Choice xmlns:v="urn:schemas-microsoft-com:vml" Requires="v">
                <p:oleObj spid="_x0000_s11308" name="Equation" r:id="rId3" imgW="1320800" imgH="228600" progId="Equation.3">
                  <p:embed/>
                </p:oleObj>
              </mc:Choice>
              <mc:Fallback>
                <p:oleObj name="Equation" r:id="rId3" imgW="13208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752601"/>
                        <a:ext cx="3211512"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7" name="Object 3"/>
          <p:cNvGraphicFramePr>
            <a:graphicFrameLocks noChangeAspect="1"/>
          </p:cNvGraphicFramePr>
          <p:nvPr/>
        </p:nvGraphicFramePr>
        <p:xfrm>
          <a:off x="6705601" y="2590801"/>
          <a:ext cx="3275013" cy="1666875"/>
        </p:xfrm>
        <a:graphic>
          <a:graphicData uri="http://schemas.openxmlformats.org/presentationml/2006/ole">
            <mc:AlternateContent xmlns:mc="http://schemas.openxmlformats.org/markup-compatibility/2006">
              <mc:Choice xmlns:v="urn:schemas-microsoft-com:vml" Requires="v">
                <p:oleObj spid="_x0000_s11309" name="Equation" r:id="rId5" imgW="1346200" imgH="685800" progId="Equation.3">
                  <p:embed/>
                </p:oleObj>
              </mc:Choice>
              <mc:Fallback>
                <p:oleObj name="Equation" r:id="rId5" imgW="1346200" imgH="685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1" y="2590801"/>
                        <a:ext cx="3275013" cy="166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7" descr="se06F33"/>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36000" contrast="80000"/>
                    </a14:imgEffect>
                  </a14:imgLayer>
                </a14:imgProps>
              </a:ext>
              <a:ext uri="{28A0092B-C50C-407E-A947-70E740481C1C}">
                <a14:useLocalDpi xmlns:a14="http://schemas.microsoft.com/office/drawing/2010/main" val="0"/>
              </a:ext>
            </a:extLst>
          </a:blip>
          <a:srcRect t="36446" r="66130" b="4157"/>
          <a:stretch/>
        </p:blipFill>
        <p:spPr bwMode="auto">
          <a:xfrm>
            <a:off x="1828800" y="3842844"/>
            <a:ext cx="2514600" cy="2862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724400" y="4724401"/>
            <a:ext cx="7351486" cy="1815882"/>
          </a:xfrm>
          <a:prstGeom prst="rect">
            <a:avLst/>
          </a:prstGeom>
        </p:spPr>
        <p:txBody>
          <a:bodyPr wrap="square">
            <a:spAutoFit/>
          </a:bodyPr>
          <a:lstStyle/>
          <a:p>
            <a:r>
              <a:rPr lang="en-US" sz="2800" dirty="0"/>
              <a:t>This is obviously a nonlinear relationship. </a:t>
            </a:r>
          </a:p>
          <a:p>
            <a:r>
              <a:rPr lang="en-US" sz="2800" dirty="0"/>
              <a:t> linear (or almost-linear) amplification can be obtained by using the technique of biasing the BJT.</a:t>
            </a:r>
          </a:p>
        </p:txBody>
      </p:sp>
      <p:pic>
        <p:nvPicPr>
          <p:cNvPr id="7" name="Picture 8" descr="se06F31"/>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35000" contrast="79000"/>
                    </a14:imgEffect>
                  </a14:imgLayer>
                </a14:imgProps>
              </a:ext>
              <a:ext uri="{28A0092B-C50C-407E-A947-70E740481C1C}">
                <a14:useLocalDpi xmlns:a14="http://schemas.microsoft.com/office/drawing/2010/main" val="0"/>
              </a:ext>
            </a:extLst>
          </a:blip>
          <a:srcRect l="43624"/>
          <a:stretch/>
        </p:blipFill>
        <p:spPr bwMode="auto">
          <a:xfrm>
            <a:off x="1524000" y="1447800"/>
            <a:ext cx="3352800" cy="259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397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226"/>
                                        </p:tgtEl>
                                        <p:attrNameLst>
                                          <p:attrName>style.visibility</p:attrName>
                                        </p:attrNameLst>
                                      </p:cBhvr>
                                      <p:to>
                                        <p:strVal val="visible"/>
                                      </p:to>
                                    </p:set>
                                    <p:animEffect transition="in" filter="wipe(left)">
                                      <p:cBhvr>
                                        <p:cTn id="7" dur="1000"/>
                                        <p:tgtEl>
                                          <p:spTgt spid="522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227"/>
                                        </p:tgtEl>
                                        <p:attrNameLst>
                                          <p:attrName>style.visibility</p:attrName>
                                        </p:attrNameLst>
                                      </p:cBhvr>
                                      <p:to>
                                        <p:strVal val="visible"/>
                                      </p:to>
                                    </p:set>
                                    <p:animEffect transition="in" filter="wipe(up)">
                                      <p:cBhvr>
                                        <p:cTn id="12" dur="1000"/>
                                        <p:tgtEl>
                                          <p:spTgt spid="522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3153"/>
            <a:ext cx="12192000" cy="1190278"/>
          </a:xfrm>
        </p:spPr>
        <p:txBody>
          <a:bodyPr>
            <a:normAutofit/>
          </a:bodyPr>
          <a:lstStyle/>
          <a:p>
            <a:r>
              <a:rPr lang="en-US" sz="3600" b="1" dirty="0">
                <a:latin typeface="Arial Black" panose="020B0A04020102020204" pitchFamily="34" charset="0"/>
              </a:rPr>
              <a:t>Biasing the BJT to Obtain Linear Amplification</a:t>
            </a:r>
            <a:endParaRPr lang="en-US" sz="3600" dirty="0">
              <a:latin typeface="Arial Black" panose="020B0A04020102020204" pitchFamily="34" charset="0"/>
            </a:endParaRPr>
          </a:p>
        </p:txBody>
      </p:sp>
      <p:sp>
        <p:nvSpPr>
          <p:cNvPr id="4" name="Rectangle 3"/>
          <p:cNvSpPr/>
          <p:nvPr/>
        </p:nvSpPr>
        <p:spPr>
          <a:xfrm>
            <a:off x="1981200" y="1524000"/>
            <a:ext cx="8153400" cy="3539430"/>
          </a:xfrm>
          <a:prstGeom prst="rect">
            <a:avLst/>
          </a:prstGeom>
          <a:solidFill>
            <a:srgbClr val="FFFF99"/>
          </a:solidFill>
          <a:ln w="12700">
            <a:solidFill>
              <a:schemeClr val="tx1"/>
            </a:solidFill>
          </a:ln>
        </p:spPr>
        <p:txBody>
          <a:bodyPr wrap="square">
            <a:spAutoFit/>
          </a:bodyPr>
          <a:lstStyle/>
          <a:p>
            <a:r>
              <a:rPr lang="en-US" sz="2800" dirty="0"/>
              <a:t>Biasing enables us to obtain almost-linear amplification from the BJT.</a:t>
            </a:r>
          </a:p>
          <a:p>
            <a:endParaRPr lang="en-US" sz="2800" dirty="0"/>
          </a:p>
          <a:p>
            <a:r>
              <a:rPr lang="en-US" sz="2800" dirty="0"/>
              <a:t> A dc voltage           is selected to obtain operation at a point Q on the segment YZ of the VTC.</a:t>
            </a:r>
          </a:p>
          <a:p>
            <a:endParaRPr lang="en-US" sz="2800" dirty="0"/>
          </a:p>
          <a:p>
            <a:r>
              <a:rPr lang="en-US" sz="2800" dirty="0"/>
              <a:t>observe that the coordinates of Q are the dc voltages                                     	 and             which are related by           </a:t>
            </a:r>
          </a:p>
        </p:txBody>
      </p:sp>
      <p:graphicFrame>
        <p:nvGraphicFramePr>
          <p:cNvPr id="6" name="Object 5"/>
          <p:cNvGraphicFramePr>
            <a:graphicFrameLocks noChangeAspect="1"/>
          </p:cNvGraphicFramePr>
          <p:nvPr/>
        </p:nvGraphicFramePr>
        <p:xfrm>
          <a:off x="3962400" y="2819400"/>
          <a:ext cx="533400" cy="477252"/>
        </p:xfrm>
        <a:graphic>
          <a:graphicData uri="http://schemas.openxmlformats.org/presentationml/2006/ole">
            <mc:AlternateContent xmlns:mc="http://schemas.openxmlformats.org/markup-compatibility/2006">
              <mc:Choice xmlns:v="urn:schemas-microsoft-com:vml" Requires="v">
                <p:oleObj spid="_x0000_s12378" name="Equation" r:id="rId3" imgW="241200" imgH="215640" progId="Equation.3">
                  <p:embed/>
                </p:oleObj>
              </mc:Choice>
              <mc:Fallback>
                <p:oleObj name="Equation" r:id="rId3" imgW="2412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819400"/>
                        <a:ext cx="533400" cy="4772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4"/>
          <p:cNvGraphicFramePr>
            <a:graphicFrameLocks noChangeAspect="1"/>
          </p:cNvGraphicFramePr>
          <p:nvPr/>
        </p:nvGraphicFramePr>
        <p:xfrm>
          <a:off x="2209800" y="4495800"/>
          <a:ext cx="533400" cy="477838"/>
        </p:xfrm>
        <a:graphic>
          <a:graphicData uri="http://schemas.openxmlformats.org/presentationml/2006/ole">
            <mc:AlternateContent xmlns:mc="http://schemas.openxmlformats.org/markup-compatibility/2006">
              <mc:Choice xmlns:v="urn:schemas-microsoft-com:vml" Requires="v">
                <p:oleObj spid="_x0000_s12379" name="Equation" r:id="rId5" imgW="241200" imgH="215640" progId="Equation.3">
                  <p:embed/>
                </p:oleObj>
              </mc:Choice>
              <mc:Fallback>
                <p:oleObj name="Equation" r:id="rId5" imgW="2412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495800"/>
                        <a:ext cx="533400"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886200" y="4495801"/>
          <a:ext cx="577850" cy="547437"/>
        </p:xfrm>
        <a:graphic>
          <a:graphicData uri="http://schemas.openxmlformats.org/presentationml/2006/ole">
            <mc:AlternateContent xmlns:mc="http://schemas.openxmlformats.org/markup-compatibility/2006">
              <mc:Choice xmlns:v="urn:schemas-microsoft-com:vml" Requires="v">
                <p:oleObj spid="_x0000_s12380" name="Equation" r:id="rId6" imgW="241200" imgH="228600" progId="Equation.3">
                  <p:embed/>
                </p:oleObj>
              </mc:Choice>
              <mc:Fallback>
                <p:oleObj name="Equation" r:id="rId6" imgW="24120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4495801"/>
                        <a:ext cx="577850" cy="547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6" name="Object 6"/>
          <p:cNvGraphicFramePr>
            <a:graphicFrameLocks noChangeAspect="1"/>
          </p:cNvGraphicFramePr>
          <p:nvPr>
            <p:extLst/>
          </p:nvPr>
        </p:nvGraphicFramePr>
        <p:xfrm>
          <a:off x="4267200" y="5520630"/>
          <a:ext cx="3510951" cy="838200"/>
        </p:xfrm>
        <a:graphic>
          <a:graphicData uri="http://schemas.openxmlformats.org/presentationml/2006/ole">
            <mc:AlternateContent xmlns:mc="http://schemas.openxmlformats.org/markup-compatibility/2006">
              <mc:Choice xmlns:v="urn:schemas-microsoft-com:vml" Requires="v">
                <p:oleObj spid="_x0000_s12381" name="Equation" r:id="rId8" imgW="1371600" imgH="330200" progId="Equation.3">
                  <p:embed/>
                </p:oleObj>
              </mc:Choice>
              <mc:Fallback>
                <p:oleObj name="Equation" r:id="rId8" imgW="1371600" imgH="330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7200" y="5520630"/>
                        <a:ext cx="3510951"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descr="se06F31"/>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brightnessContrast bright="-35000" contrast="79000"/>
                    </a14:imgEffect>
                  </a14:imgLayer>
                </a14:imgProps>
              </a:ext>
              <a:ext uri="{28A0092B-C50C-407E-A947-70E740481C1C}">
                <a14:useLocalDpi xmlns:a14="http://schemas.microsoft.com/office/drawing/2010/main" val="0"/>
              </a:ext>
            </a:extLst>
          </a:blip>
          <a:srcRect l="43624"/>
          <a:stretch/>
        </p:blipFill>
        <p:spPr bwMode="auto">
          <a:xfrm>
            <a:off x="9579533" y="4626429"/>
            <a:ext cx="2460067" cy="2115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16978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1846992" y="1433015"/>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Biasing BJT for Linear Amplification</a:t>
            </a:r>
          </a:p>
        </p:txBody>
      </p:sp>
      <p:grpSp>
        <p:nvGrpSpPr>
          <p:cNvPr id="2" name="Group 2"/>
          <p:cNvGrpSpPr/>
          <p:nvPr/>
        </p:nvGrpSpPr>
        <p:grpSpPr>
          <a:xfrm>
            <a:off x="5187569" y="1262611"/>
            <a:ext cx="4612944" cy="4433013"/>
            <a:chOff x="3663569" y="1262610"/>
            <a:chExt cx="4612944" cy="4433013"/>
          </a:xfrm>
        </p:grpSpPr>
        <p:pic>
          <p:nvPicPr>
            <p:cNvPr id="12"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47788"/>
            <a:stretch/>
          </p:blipFill>
          <p:spPr bwMode="auto">
            <a:xfrm>
              <a:off x="3663569" y="1262610"/>
              <a:ext cx="4612944" cy="4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bwMode="auto">
            <a:xfrm>
              <a:off x="4304392" y="3539277"/>
              <a:ext cx="1965279" cy="3548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4" name="Rectangle 13"/>
            <p:cNvSpPr/>
            <p:nvPr/>
          </p:nvSpPr>
          <p:spPr bwMode="auto">
            <a:xfrm>
              <a:off x="5682817" y="5286190"/>
              <a:ext cx="436728" cy="4094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5" name="Rectangle 14"/>
            <p:cNvSpPr/>
            <p:nvPr/>
          </p:nvSpPr>
          <p:spPr bwMode="auto">
            <a:xfrm>
              <a:off x="3740265" y="3484686"/>
              <a:ext cx="436728" cy="4094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pic>
          <p:nvPicPr>
            <p:cNvPr id="17"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70162" t="34809" r="25667" b="47123"/>
            <a:stretch/>
          </p:blipFill>
          <p:spPr bwMode="auto">
            <a:xfrm>
              <a:off x="5710035" y="3252684"/>
              <a:ext cx="368490" cy="77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bwMode="auto">
            <a:xfrm>
              <a:off x="5792583" y="4003298"/>
              <a:ext cx="164080" cy="12282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pSp>
      <p:graphicFrame>
        <p:nvGraphicFramePr>
          <p:cNvPr id="4" name="Object 3"/>
          <p:cNvGraphicFramePr>
            <a:graphicFrameLocks noChangeAspect="1"/>
          </p:cNvGraphicFramePr>
          <p:nvPr>
            <p:extLst/>
          </p:nvPr>
        </p:nvGraphicFramePr>
        <p:xfrm>
          <a:off x="7316788" y="1162051"/>
          <a:ext cx="2819400" cy="677863"/>
        </p:xfrm>
        <a:graphic>
          <a:graphicData uri="http://schemas.openxmlformats.org/presentationml/2006/ole">
            <mc:AlternateContent xmlns:mc="http://schemas.openxmlformats.org/markup-compatibility/2006">
              <mc:Choice xmlns:v="urn:schemas-microsoft-com:vml" Requires="v">
                <p:oleObj spid="_x0000_s13335" name="Equation" r:id="rId5" imgW="1371600" imgH="330200" progId="Equation.3">
                  <p:embed/>
                </p:oleObj>
              </mc:Choice>
              <mc:Fallback>
                <p:oleObj name="Equation" r:id="rId5" imgW="13716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788" y="1162051"/>
                        <a:ext cx="28194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731327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5"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r="59332"/>
          <a:stretch/>
        </p:blipFill>
        <p:spPr bwMode="auto">
          <a:xfrm>
            <a:off x="1846992" y="1433015"/>
            <a:ext cx="2461151" cy="294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Biasing BJT for Linear Amplification</a:t>
            </a:r>
          </a:p>
        </p:txBody>
      </p:sp>
      <p:grpSp>
        <p:nvGrpSpPr>
          <p:cNvPr id="2" name="Group 2"/>
          <p:cNvGrpSpPr/>
          <p:nvPr/>
        </p:nvGrpSpPr>
        <p:grpSpPr>
          <a:xfrm>
            <a:off x="5187569" y="1262611"/>
            <a:ext cx="4612944" cy="4433013"/>
            <a:chOff x="3663569" y="1262610"/>
            <a:chExt cx="4612944" cy="4433013"/>
          </a:xfrm>
        </p:grpSpPr>
        <p:pic>
          <p:nvPicPr>
            <p:cNvPr id="12"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47788"/>
            <a:stretch/>
          </p:blipFill>
          <p:spPr bwMode="auto">
            <a:xfrm>
              <a:off x="3663569" y="1262610"/>
              <a:ext cx="4612944" cy="4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bwMode="auto">
            <a:xfrm>
              <a:off x="4304392" y="3539277"/>
              <a:ext cx="1965279" cy="3548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4" name="Rectangle 13"/>
            <p:cNvSpPr/>
            <p:nvPr/>
          </p:nvSpPr>
          <p:spPr bwMode="auto">
            <a:xfrm>
              <a:off x="5682817" y="5286190"/>
              <a:ext cx="436728" cy="4094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5" name="Rectangle 14"/>
            <p:cNvSpPr/>
            <p:nvPr/>
          </p:nvSpPr>
          <p:spPr bwMode="auto">
            <a:xfrm>
              <a:off x="3740265" y="3484686"/>
              <a:ext cx="436728" cy="40943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16" name="Rectangle 15"/>
            <p:cNvSpPr/>
            <p:nvPr/>
          </p:nvSpPr>
          <p:spPr bwMode="auto">
            <a:xfrm>
              <a:off x="5805647" y="4003299"/>
              <a:ext cx="109182" cy="122829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pic>
          <p:nvPicPr>
            <p:cNvPr id="17"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70162" t="34809" r="25667" b="47123"/>
            <a:stretch/>
          </p:blipFill>
          <p:spPr bwMode="auto">
            <a:xfrm>
              <a:off x="5710035" y="3252684"/>
              <a:ext cx="368490" cy="77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47788"/>
          <a:stretch/>
        </p:blipFill>
        <p:spPr bwMode="auto">
          <a:xfrm>
            <a:off x="5182688" y="1262584"/>
            <a:ext cx="4612944" cy="4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Object 3"/>
          <p:cNvGraphicFramePr>
            <a:graphicFrameLocks noChangeAspect="1"/>
          </p:cNvGraphicFramePr>
          <p:nvPr>
            <p:extLst/>
          </p:nvPr>
        </p:nvGraphicFramePr>
        <p:xfrm>
          <a:off x="7316788" y="1162051"/>
          <a:ext cx="2819400" cy="677863"/>
        </p:xfrm>
        <a:graphic>
          <a:graphicData uri="http://schemas.openxmlformats.org/presentationml/2006/ole">
            <mc:AlternateContent xmlns:mc="http://schemas.openxmlformats.org/markup-compatibility/2006">
              <mc:Choice xmlns:v="urn:schemas-microsoft-com:vml" Requires="v">
                <p:oleObj spid="_x0000_s14359" name="Equation" r:id="rId5" imgW="1371600" imgH="330200" progId="Equation.3">
                  <p:embed/>
                </p:oleObj>
              </mc:Choice>
              <mc:Fallback>
                <p:oleObj name="Equation" r:id="rId5" imgW="13716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6788" y="1162051"/>
                        <a:ext cx="2819400"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75238574"/>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Biasing BJT for Linear Amplification</a:t>
            </a:r>
          </a:p>
        </p:txBody>
      </p:sp>
      <p:pic>
        <p:nvPicPr>
          <p:cNvPr id="7" name="Picture 4" descr="se06F3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5000" contrast="81000"/>
                    </a14:imgEffect>
                  </a14:imgLayer>
                </a14:imgProps>
              </a:ext>
              <a:ext uri="{28A0092B-C50C-407E-A947-70E740481C1C}">
                <a14:useLocalDpi xmlns:a14="http://schemas.microsoft.com/office/drawing/2010/main" val="0"/>
              </a:ext>
            </a:extLst>
          </a:blip>
          <a:srcRect l="47788"/>
          <a:stretch/>
        </p:blipFill>
        <p:spPr bwMode="auto">
          <a:xfrm>
            <a:off x="4949584" y="1203512"/>
            <a:ext cx="4612944" cy="430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nvPr>
        </p:nvGraphicFramePr>
        <p:xfrm>
          <a:off x="6345216" y="1162051"/>
          <a:ext cx="4151689" cy="748637"/>
        </p:xfrm>
        <a:graphic>
          <a:graphicData uri="http://schemas.openxmlformats.org/presentationml/2006/ole">
            <mc:AlternateContent xmlns:mc="http://schemas.openxmlformats.org/markup-compatibility/2006">
              <mc:Choice xmlns:v="urn:schemas-microsoft-com:vml" Requires="v">
                <p:oleObj spid="_x0000_s15383" name="Equation" r:id="rId5" imgW="1828800" imgH="330200" progId="Equation.3">
                  <p:embed/>
                </p:oleObj>
              </mc:Choice>
              <mc:Fallback>
                <p:oleObj name="Equation" r:id="rId5" imgW="1828800" imgH="330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5216" y="1162051"/>
                        <a:ext cx="4151689" cy="748637"/>
                      </a:xfrm>
                      <a:prstGeom prst="rect">
                        <a:avLst/>
                      </a:prstGeom>
                      <a:noFill/>
                      <a:ln w="476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7" descr="se06F33"/>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36000" contrast="80000"/>
                    </a14:imgEffect>
                  </a14:imgLayer>
                </a14:imgProps>
              </a:ext>
              <a:ext uri="{28A0092B-C50C-407E-A947-70E740481C1C}">
                <a14:useLocalDpi xmlns:a14="http://schemas.microsoft.com/office/drawing/2010/main" val="0"/>
              </a:ext>
            </a:extLst>
          </a:blip>
          <a:srcRect t="36446" r="66130" b="4157"/>
          <a:stretch/>
        </p:blipFill>
        <p:spPr bwMode="auto">
          <a:xfrm>
            <a:off x="2010545" y="1271753"/>
            <a:ext cx="2837605" cy="370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9517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7" descr="se06F3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6000" contrast="80000"/>
                    </a14:imgEffect>
                  </a14:imgLayer>
                </a14:imgProps>
              </a:ext>
              <a:ext uri="{28A0092B-C50C-407E-A947-70E740481C1C}">
                <a14:useLocalDpi xmlns:a14="http://schemas.microsoft.com/office/drawing/2010/main" val="0"/>
              </a:ext>
            </a:extLst>
          </a:blip>
          <a:srcRect l="34500" b="17824"/>
          <a:stretch/>
        </p:blipFill>
        <p:spPr bwMode="auto">
          <a:xfrm>
            <a:off x="3505201" y="1905001"/>
            <a:ext cx="6704877" cy="420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7" descr="se06F33"/>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6000" contrast="80000"/>
                    </a14:imgEffect>
                  </a14:imgLayer>
                </a14:imgProps>
              </a:ext>
              <a:ext uri="{28A0092B-C50C-407E-A947-70E740481C1C}">
                <a14:useLocalDpi xmlns:a14="http://schemas.microsoft.com/office/drawing/2010/main" val="0"/>
              </a:ext>
            </a:extLst>
          </a:blip>
          <a:srcRect t="36446" r="66130" b="4157"/>
          <a:stretch/>
        </p:blipFill>
        <p:spPr bwMode="auto">
          <a:xfrm>
            <a:off x="1524000" y="2286000"/>
            <a:ext cx="2230224" cy="2908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752600" y="206514"/>
            <a:ext cx="8686800" cy="707886"/>
          </a:xfrm>
          <a:prstGeom prst="rect">
            <a:avLst/>
          </a:prstGeom>
          <a:noFill/>
        </p:spPr>
        <p:txBody>
          <a:bodyPr wrap="square" rtlCol="0">
            <a:spAutoFit/>
          </a:bodyPr>
          <a:lstStyle/>
          <a:p>
            <a:r>
              <a:rPr lang="en-US" sz="2000" dirty="0"/>
              <a:t>Next the signal to be amplified             a function of time  t  is superimposed on the bias voltage             . Thus the total instantaneous value of            becomes </a:t>
            </a:r>
          </a:p>
        </p:txBody>
      </p:sp>
      <p:graphicFrame>
        <p:nvGraphicFramePr>
          <p:cNvPr id="7" name="Object 6"/>
          <p:cNvGraphicFramePr>
            <a:graphicFrameLocks noChangeAspect="1"/>
          </p:cNvGraphicFramePr>
          <p:nvPr>
            <p:extLst/>
          </p:nvPr>
        </p:nvGraphicFramePr>
        <p:xfrm>
          <a:off x="5159191" y="76200"/>
          <a:ext cx="474133" cy="533400"/>
        </p:xfrm>
        <a:graphic>
          <a:graphicData uri="http://schemas.openxmlformats.org/presentationml/2006/ole">
            <mc:AlternateContent xmlns:mc="http://schemas.openxmlformats.org/markup-compatibility/2006">
              <mc:Choice xmlns:v="urn:schemas-microsoft-com:vml" Requires="v">
                <p:oleObj spid="_x0000_s16470" name="Equation" r:id="rId5" imgW="203040" imgH="228600" progId="Equation.3">
                  <p:embed/>
                </p:oleObj>
              </mc:Choice>
              <mc:Fallback>
                <p:oleObj name="Equation" r:id="rId5" imgW="20304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9191" y="76200"/>
                        <a:ext cx="474133"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200401" y="533400"/>
          <a:ext cx="510989" cy="457200"/>
        </p:xfrm>
        <a:graphic>
          <a:graphicData uri="http://schemas.openxmlformats.org/presentationml/2006/ole">
            <mc:AlternateContent xmlns:mc="http://schemas.openxmlformats.org/markup-compatibility/2006">
              <mc:Choice xmlns:v="urn:schemas-microsoft-com:vml" Requires="v">
                <p:oleObj spid="_x0000_s16471" name="Equation" r:id="rId7" imgW="241200" imgH="215640" progId="Equation.3">
                  <p:embed/>
                </p:oleObj>
              </mc:Choice>
              <mc:Fallback>
                <p:oleObj name="Equation" r:id="rId7" imgW="2412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0401" y="533400"/>
                        <a:ext cx="510989"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nvGraphicFramePr>
        <p:xfrm>
          <a:off x="7848600" y="381000"/>
          <a:ext cx="564776" cy="533400"/>
        </p:xfrm>
        <a:graphic>
          <a:graphicData uri="http://schemas.openxmlformats.org/presentationml/2006/ole">
            <mc:AlternateContent xmlns:mc="http://schemas.openxmlformats.org/markup-compatibility/2006">
              <mc:Choice xmlns:v="urn:schemas-microsoft-com:vml" Requires="v">
                <p:oleObj spid="_x0000_s16472" name="Equation" r:id="rId9" imgW="228600" imgH="215640" progId="Equation.3">
                  <p:embed/>
                </p:oleObj>
              </mc:Choice>
              <mc:Fallback>
                <p:oleObj name="Equation" r:id="rId9" imgW="2286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8600" y="381000"/>
                        <a:ext cx="564776"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6328" name="Picture 8"/>
          <p:cNvPicPr>
            <a:picLocks noChangeAspect="1" noChangeArrowheads="1"/>
          </p:cNvPicPr>
          <p:nvPr/>
        </p:nvPicPr>
        <p:blipFill>
          <a:blip r:embed="rId11" cstate="print"/>
          <a:srcRect/>
          <a:stretch>
            <a:fillRect/>
          </a:stretch>
        </p:blipFill>
        <p:spPr bwMode="auto">
          <a:xfrm>
            <a:off x="4419600" y="1066800"/>
            <a:ext cx="3213463" cy="685800"/>
          </a:xfrm>
          <a:prstGeom prst="rect">
            <a:avLst/>
          </a:prstGeom>
          <a:noFill/>
          <a:ln w="9525">
            <a:noFill/>
            <a:miter lim="800000"/>
            <a:headEnd/>
            <a:tailEnd/>
          </a:ln>
        </p:spPr>
      </p:pic>
      <p:graphicFrame>
        <p:nvGraphicFramePr>
          <p:cNvPr id="56329" name="Object 9"/>
          <p:cNvGraphicFramePr>
            <a:graphicFrameLocks noChangeAspect="1"/>
          </p:cNvGraphicFramePr>
          <p:nvPr/>
        </p:nvGraphicFramePr>
        <p:xfrm>
          <a:off x="7086600" y="6172200"/>
          <a:ext cx="3426372" cy="609600"/>
        </p:xfrm>
        <a:graphic>
          <a:graphicData uri="http://schemas.openxmlformats.org/presentationml/2006/ole">
            <mc:AlternateContent xmlns:mc="http://schemas.openxmlformats.org/markup-compatibility/2006">
              <mc:Choice xmlns:v="urn:schemas-microsoft-com:vml" Requires="v">
                <p:oleObj spid="_x0000_s16473" name="Equation" r:id="rId12" imgW="1828800" imgH="330200" progId="Equation.3">
                  <p:embed/>
                </p:oleObj>
              </mc:Choice>
              <mc:Fallback>
                <p:oleObj name="Equation" r:id="rId12" imgW="1828800" imgH="3302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86600" y="6172200"/>
                        <a:ext cx="3426372" cy="609600"/>
                      </a:xfrm>
                      <a:prstGeom prst="rect">
                        <a:avLst/>
                      </a:prstGeom>
                      <a:noFill/>
                      <a:ln w="476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3761517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srcRect t="85074"/>
          <a:stretch>
            <a:fillRect/>
          </a:stretch>
        </p:blipFill>
        <p:spPr bwMode="auto">
          <a:xfrm>
            <a:off x="1524001" y="6096000"/>
            <a:ext cx="8887531" cy="762000"/>
          </a:xfrm>
          <a:prstGeom prst="rect">
            <a:avLst/>
          </a:prstGeom>
          <a:noFill/>
          <a:ln w="9525">
            <a:noFill/>
            <a:miter lim="800000"/>
            <a:headEnd/>
            <a:tailEnd/>
          </a:ln>
        </p:spPr>
      </p:pic>
      <p:pic>
        <p:nvPicPr>
          <p:cNvPr id="3" name="Picture 2"/>
          <p:cNvPicPr>
            <a:picLocks noChangeAspect="1" noChangeArrowheads="1"/>
          </p:cNvPicPr>
          <p:nvPr/>
        </p:nvPicPr>
        <p:blipFill>
          <a:blip r:embed="rId3" cstate="print"/>
          <a:srcRect l="38582" t="11940" r="27980" b="47761"/>
          <a:stretch>
            <a:fillRect/>
          </a:stretch>
        </p:blipFill>
        <p:spPr bwMode="auto">
          <a:xfrm>
            <a:off x="6705600" y="914399"/>
            <a:ext cx="3962400" cy="2743200"/>
          </a:xfrm>
          <a:prstGeom prst="rect">
            <a:avLst/>
          </a:prstGeom>
          <a:noFill/>
          <a:ln w="9525">
            <a:noFill/>
            <a:miter lim="800000"/>
            <a:headEnd/>
            <a:tailEnd/>
          </a:ln>
        </p:spPr>
      </p:pic>
      <p:graphicFrame>
        <p:nvGraphicFramePr>
          <p:cNvPr id="4" name="Object 3"/>
          <p:cNvGraphicFramePr>
            <a:graphicFrameLocks noChangeAspect="1"/>
          </p:cNvGraphicFramePr>
          <p:nvPr/>
        </p:nvGraphicFramePr>
        <p:xfrm>
          <a:off x="7984290" y="228600"/>
          <a:ext cx="2342148" cy="609600"/>
        </p:xfrm>
        <a:graphic>
          <a:graphicData uri="http://schemas.openxmlformats.org/presentationml/2006/ole">
            <mc:AlternateContent xmlns:mc="http://schemas.openxmlformats.org/markup-compatibility/2006">
              <mc:Choice xmlns:v="urn:schemas-microsoft-com:vml" Requires="v">
                <p:oleObj spid="_x0000_s37915" name="Equation" r:id="rId4" imgW="927000" imgH="241200" progId="Equation.3">
                  <p:embed/>
                </p:oleObj>
              </mc:Choice>
              <mc:Fallback>
                <p:oleObj name="Equation" r:id="rId4" imgW="927000" imgH="241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4290" y="228600"/>
                        <a:ext cx="2342148"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p:cNvSpPr txBox="1"/>
          <p:nvPr/>
        </p:nvSpPr>
        <p:spPr>
          <a:xfrm>
            <a:off x="1600200" y="304801"/>
            <a:ext cx="3733800" cy="461665"/>
          </a:xfrm>
          <a:prstGeom prst="rect">
            <a:avLst/>
          </a:prstGeom>
          <a:noFill/>
        </p:spPr>
        <p:txBody>
          <a:bodyPr wrap="square" rtlCol="0">
            <a:spAutoFit/>
          </a:bodyPr>
          <a:lstStyle/>
          <a:p>
            <a:r>
              <a:rPr lang="en-US" sz="2400" dirty="0"/>
              <a:t>Determine output voltage if </a:t>
            </a:r>
          </a:p>
        </p:txBody>
      </p:sp>
      <p:pic>
        <p:nvPicPr>
          <p:cNvPr id="236547" name="Picture 3"/>
          <p:cNvPicPr>
            <a:picLocks noChangeAspect="1" noChangeArrowheads="1"/>
          </p:cNvPicPr>
          <p:nvPr/>
        </p:nvPicPr>
        <p:blipFill>
          <a:blip r:embed="rId6" cstate="print"/>
          <a:srcRect/>
          <a:stretch>
            <a:fillRect/>
          </a:stretch>
        </p:blipFill>
        <p:spPr bwMode="auto">
          <a:xfrm>
            <a:off x="1905001" y="1143000"/>
            <a:ext cx="2621017" cy="1143000"/>
          </a:xfrm>
          <a:prstGeom prst="rect">
            <a:avLst/>
          </a:prstGeom>
          <a:noFill/>
          <a:ln w="9525">
            <a:noFill/>
            <a:miter lim="800000"/>
            <a:headEnd/>
            <a:tailEnd/>
          </a:ln>
        </p:spPr>
      </p:pic>
      <p:graphicFrame>
        <p:nvGraphicFramePr>
          <p:cNvPr id="7" name="Object 6"/>
          <p:cNvGraphicFramePr>
            <a:graphicFrameLocks noChangeAspect="1"/>
          </p:cNvGraphicFramePr>
          <p:nvPr/>
        </p:nvGraphicFramePr>
        <p:xfrm>
          <a:off x="1997075" y="2286000"/>
          <a:ext cx="3778250" cy="609600"/>
        </p:xfrm>
        <a:graphic>
          <a:graphicData uri="http://schemas.openxmlformats.org/presentationml/2006/ole">
            <mc:AlternateContent xmlns:mc="http://schemas.openxmlformats.org/markup-compatibility/2006">
              <mc:Choice xmlns:v="urn:schemas-microsoft-com:vml" Requires="v">
                <p:oleObj spid="_x0000_s37916" name="Equation" r:id="rId7" imgW="1574640" imgH="253800" progId="Equation.3">
                  <p:embed/>
                </p:oleObj>
              </mc:Choice>
              <mc:Fallback>
                <p:oleObj name="Equation" r:id="rId7" imgW="157464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7075" y="2286000"/>
                        <a:ext cx="377825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1524000" y="3124200"/>
            <a:ext cx="5181600" cy="707886"/>
          </a:xfrm>
          <a:prstGeom prst="rect">
            <a:avLst/>
          </a:prstGeom>
          <a:noFill/>
        </p:spPr>
        <p:txBody>
          <a:bodyPr wrap="square" rtlCol="0">
            <a:spAutoFit/>
          </a:bodyPr>
          <a:lstStyle/>
          <a:p>
            <a:r>
              <a:rPr lang="en-US" sz="2000" b="1" dirty="0"/>
              <a:t>This current flows through RL , generating a voltage drop of 1.69 V</a:t>
            </a:r>
          </a:p>
        </p:txBody>
      </p:sp>
      <p:graphicFrame>
        <p:nvGraphicFramePr>
          <p:cNvPr id="9" name="Object 8"/>
          <p:cNvGraphicFramePr>
            <a:graphicFrameLocks noChangeAspect="1"/>
          </p:cNvGraphicFramePr>
          <p:nvPr/>
        </p:nvGraphicFramePr>
        <p:xfrm>
          <a:off x="5410200" y="228601"/>
          <a:ext cx="2133600" cy="636336"/>
        </p:xfrm>
        <a:graphic>
          <a:graphicData uri="http://schemas.openxmlformats.org/presentationml/2006/ole">
            <mc:AlternateContent xmlns:mc="http://schemas.openxmlformats.org/markup-compatibility/2006">
              <mc:Choice xmlns:v="urn:schemas-microsoft-com:vml" Requires="v">
                <p:oleObj spid="_x0000_s37917" name="Equation" r:id="rId9" imgW="723600" imgH="215640" progId="Equation.3">
                  <p:embed/>
                </p:oleObj>
              </mc:Choice>
              <mc:Fallback>
                <p:oleObj name="Equation" r:id="rId9" imgW="7236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10200" y="228601"/>
                        <a:ext cx="2133600" cy="636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nvGraphicFramePr>
        <p:xfrm>
          <a:off x="2209801" y="3962400"/>
          <a:ext cx="2675467" cy="609600"/>
        </p:xfrm>
        <a:graphic>
          <a:graphicData uri="http://schemas.openxmlformats.org/presentationml/2006/ole">
            <mc:AlternateContent xmlns:mc="http://schemas.openxmlformats.org/markup-compatibility/2006">
              <mc:Choice xmlns:v="urn:schemas-microsoft-com:vml" Requires="v">
                <p:oleObj spid="_x0000_s37918" name="Equation" r:id="rId11" imgW="1002960" imgH="228600" progId="Equation.3">
                  <p:embed/>
                </p:oleObj>
              </mc:Choice>
              <mc:Fallback>
                <p:oleObj name="Equation" r:id="rId11" imgW="100296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9801" y="3962400"/>
                        <a:ext cx="2675467"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nvGraphicFramePr>
        <p:xfrm>
          <a:off x="2286000" y="4835472"/>
          <a:ext cx="2133600" cy="650929"/>
        </p:xfrm>
        <a:graphic>
          <a:graphicData uri="http://schemas.openxmlformats.org/presentationml/2006/ole">
            <mc:AlternateContent xmlns:mc="http://schemas.openxmlformats.org/markup-compatibility/2006">
              <mc:Choice xmlns:v="urn:schemas-microsoft-com:vml" Requires="v">
                <p:oleObj spid="_x0000_s37919" name="Equation" r:id="rId13" imgW="749160" imgH="228600" progId="Equation.3">
                  <p:embed/>
                </p:oleObj>
              </mc:Choice>
              <mc:Fallback>
                <p:oleObj name="Equation" r:id="rId13" imgW="749160" imgH="2286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000" y="4835472"/>
                        <a:ext cx="2133600" cy="6509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881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6547"/>
                                        </p:tgtEl>
                                        <p:attrNameLst>
                                          <p:attrName>style.visibility</p:attrName>
                                        </p:attrNameLst>
                                      </p:cBhvr>
                                      <p:to>
                                        <p:strVal val="visible"/>
                                      </p:to>
                                    </p:set>
                                    <p:animEffect transition="in" filter="wipe(left)">
                                      <p:cBhvr>
                                        <p:cTn id="7" dur="500"/>
                                        <p:tgtEl>
                                          <p:spTgt spid="23654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3314"/>
                                        </p:tgtEl>
                                        <p:attrNameLst>
                                          <p:attrName>style.visibility</p:attrName>
                                        </p:attrNameLst>
                                      </p:cBhvr>
                                      <p:to>
                                        <p:strVal val="visible"/>
                                      </p:to>
                                    </p:set>
                                    <p:animEffect transition="in" filter="wipe(left)">
                                      <p:cBhvr>
                                        <p:cTn id="33"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3" cstate="print"/>
          <a:srcRect b="73842"/>
          <a:stretch>
            <a:fillRect/>
          </a:stretch>
        </p:blipFill>
        <p:spPr bwMode="auto">
          <a:xfrm>
            <a:off x="159657" y="720430"/>
            <a:ext cx="11669486" cy="1489370"/>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37413" t="23706" r="38178" b="61035"/>
          <a:stretch>
            <a:fillRect/>
          </a:stretch>
        </p:blipFill>
        <p:spPr bwMode="auto">
          <a:xfrm>
            <a:off x="4648200" y="2209800"/>
            <a:ext cx="2819400" cy="990600"/>
          </a:xfrm>
          <a:prstGeom prst="rect">
            <a:avLst/>
          </a:prstGeom>
          <a:noFill/>
          <a:ln w="9525">
            <a:noFill/>
            <a:miter lim="800000"/>
            <a:headEnd/>
            <a:tailEnd/>
          </a:ln>
        </p:spPr>
      </p:pic>
      <p:sp>
        <p:nvSpPr>
          <p:cNvPr id="6" name="Rectangle 5"/>
          <p:cNvSpPr/>
          <p:nvPr/>
        </p:nvSpPr>
        <p:spPr>
          <a:xfrm>
            <a:off x="3924300" y="121010"/>
            <a:ext cx="6125780" cy="523220"/>
          </a:xfrm>
          <a:prstGeom prst="rect">
            <a:avLst/>
          </a:prstGeom>
        </p:spPr>
        <p:txBody>
          <a:bodyPr wrap="none">
            <a:spAutoFit/>
          </a:bodyPr>
          <a:lstStyle/>
          <a:p>
            <a:r>
              <a:rPr lang="en-US" sz="2800" b="1" u="sng" dirty="0">
                <a:latin typeface="Arial Black" panose="020B0A04020102020204" pitchFamily="34" charset="0"/>
              </a:rPr>
              <a:t>The Small-Signal Voltage Gain</a:t>
            </a:r>
            <a:endParaRPr lang="en-US" sz="2800" u="sng" dirty="0">
              <a:latin typeface="Arial Black" panose="020B0A04020102020204" pitchFamily="34" charset="0"/>
            </a:endParaRPr>
          </a:p>
        </p:txBody>
      </p:sp>
      <p:graphicFrame>
        <p:nvGraphicFramePr>
          <p:cNvPr id="68611" name="Object 3"/>
          <p:cNvGraphicFramePr>
            <a:graphicFrameLocks noChangeAspect="1"/>
          </p:cNvGraphicFramePr>
          <p:nvPr/>
        </p:nvGraphicFramePr>
        <p:xfrm>
          <a:off x="1905000" y="3276600"/>
          <a:ext cx="4279900" cy="774700"/>
        </p:xfrm>
        <a:graphic>
          <a:graphicData uri="http://schemas.openxmlformats.org/presentationml/2006/ole">
            <mc:AlternateContent xmlns:mc="http://schemas.openxmlformats.org/markup-compatibility/2006">
              <mc:Choice xmlns:v="urn:schemas-microsoft-com:vml" Requires="v">
                <p:oleObj spid="_x0000_s17473" name="Equation" r:id="rId4" imgW="1816100" imgH="330200" progId="Equation.3">
                  <p:embed/>
                </p:oleObj>
              </mc:Choice>
              <mc:Fallback>
                <p:oleObj name="Equation" r:id="rId4" imgW="18161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3276600"/>
                        <a:ext cx="42799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4"/>
          <p:cNvGraphicFramePr>
            <a:graphicFrameLocks noChangeAspect="1"/>
          </p:cNvGraphicFramePr>
          <p:nvPr/>
        </p:nvGraphicFramePr>
        <p:xfrm>
          <a:off x="1981200" y="4038600"/>
          <a:ext cx="3886200" cy="774700"/>
        </p:xfrm>
        <a:graphic>
          <a:graphicData uri="http://schemas.openxmlformats.org/presentationml/2006/ole">
            <mc:AlternateContent xmlns:mc="http://schemas.openxmlformats.org/markup-compatibility/2006">
              <mc:Choice xmlns:v="urn:schemas-microsoft-com:vml" Requires="v">
                <p:oleObj spid="_x0000_s17474" name="Equation" r:id="rId6" imgW="1651000" imgH="330200" progId="Equation.3">
                  <p:embed/>
                </p:oleObj>
              </mc:Choice>
              <mc:Fallback>
                <p:oleObj name="Equation" r:id="rId6" imgW="1651000" imgH="330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1200" y="4038600"/>
                        <a:ext cx="388620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5"/>
          <p:cNvGraphicFramePr>
            <a:graphicFrameLocks noChangeAspect="1"/>
          </p:cNvGraphicFramePr>
          <p:nvPr/>
        </p:nvGraphicFramePr>
        <p:xfrm>
          <a:off x="2057400" y="5181600"/>
          <a:ext cx="6464300" cy="1041400"/>
        </p:xfrm>
        <a:graphic>
          <a:graphicData uri="http://schemas.openxmlformats.org/presentationml/2006/ole">
            <mc:AlternateContent xmlns:mc="http://schemas.openxmlformats.org/markup-compatibility/2006">
              <mc:Choice xmlns:v="urn:schemas-microsoft-com:vml" Requires="v">
                <p:oleObj spid="_x0000_s17475" name="Equation" r:id="rId8" imgW="2819400" imgH="457200" progId="Equation.3">
                  <p:embed/>
                </p:oleObj>
              </mc:Choice>
              <mc:Fallback>
                <p:oleObj name="Equation" r:id="rId8" imgW="28194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7400" y="5181600"/>
                        <a:ext cx="6464300"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5131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wipe(left)">
                                      <p:cBhvr>
                                        <p:cTn id="7" dur="10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wipe(left)">
                                      <p:cBhvr>
                                        <p:cTn id="12" dur="1000"/>
                                        <p:tgtEl>
                                          <p:spTgt spid="686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613"/>
                                        </p:tgtEl>
                                        <p:attrNameLst>
                                          <p:attrName>style.visibility</p:attrName>
                                        </p:attrNameLst>
                                      </p:cBhvr>
                                      <p:to>
                                        <p:strVal val="visible"/>
                                      </p:to>
                                    </p:set>
                                    <p:animEffect transition="in" filter="wipe(left)">
                                      <p:cBhvr>
                                        <p:cTn id="17" dur="1000"/>
                                        <p:tgtEl>
                                          <p:spTgt spid="686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p:cNvGraphicFramePr>
            <a:graphicFrameLocks noChangeAspect="1"/>
          </p:cNvGraphicFramePr>
          <p:nvPr>
            <p:extLst/>
          </p:nvPr>
        </p:nvGraphicFramePr>
        <p:xfrm>
          <a:off x="1834057" y="1264105"/>
          <a:ext cx="7184532" cy="1331459"/>
        </p:xfrm>
        <a:graphic>
          <a:graphicData uri="http://schemas.openxmlformats.org/presentationml/2006/ole">
            <mc:AlternateContent xmlns:mc="http://schemas.openxmlformats.org/markup-compatibility/2006">
              <mc:Choice xmlns:v="urn:schemas-microsoft-com:vml" Requires="v">
                <p:oleObj spid="_x0000_s18518" name="Equation" r:id="rId3" imgW="2603500" imgH="482600" progId="Equation.3">
                  <p:embed/>
                </p:oleObj>
              </mc:Choice>
              <mc:Fallback>
                <p:oleObj name="Equation" r:id="rId3" imgW="2603500" imgH="482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4057" y="1264105"/>
                        <a:ext cx="7184532" cy="1331459"/>
                      </a:xfrm>
                      <a:prstGeom prst="rect">
                        <a:avLst/>
                      </a:prstGeom>
                      <a:noFill/>
                      <a:extLst/>
                    </p:spPr>
                  </p:pic>
                </p:oleObj>
              </mc:Fallback>
            </mc:AlternateContent>
          </a:graphicData>
        </a:graphic>
      </p:graphicFrame>
      <p:graphicFrame>
        <p:nvGraphicFramePr>
          <p:cNvPr id="57350" name="Object 6"/>
          <p:cNvGraphicFramePr>
            <a:graphicFrameLocks noChangeAspect="1"/>
          </p:cNvGraphicFramePr>
          <p:nvPr/>
        </p:nvGraphicFramePr>
        <p:xfrm>
          <a:off x="2514600" y="3200400"/>
          <a:ext cx="3048000" cy="990600"/>
        </p:xfrm>
        <a:graphic>
          <a:graphicData uri="http://schemas.openxmlformats.org/presentationml/2006/ole">
            <mc:AlternateContent xmlns:mc="http://schemas.openxmlformats.org/markup-compatibility/2006">
              <mc:Choice xmlns:v="urn:schemas-microsoft-com:vml" Requires="v">
                <p:oleObj spid="_x0000_s18519" name="Equation" r:id="rId5" imgW="1333500" imgH="431800" progId="Equation.3">
                  <p:embed/>
                </p:oleObj>
              </mc:Choice>
              <mc:Fallback>
                <p:oleObj name="Equation" r:id="rId5" imgW="13335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3200400"/>
                        <a:ext cx="30480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1" name="Object 7"/>
          <p:cNvGraphicFramePr>
            <a:graphicFrameLocks noChangeAspect="1"/>
          </p:cNvGraphicFramePr>
          <p:nvPr>
            <p:extLst/>
          </p:nvPr>
        </p:nvGraphicFramePr>
        <p:xfrm>
          <a:off x="2359025" y="4423450"/>
          <a:ext cx="3203575" cy="538163"/>
        </p:xfrm>
        <a:graphic>
          <a:graphicData uri="http://schemas.openxmlformats.org/presentationml/2006/ole">
            <mc:AlternateContent xmlns:mc="http://schemas.openxmlformats.org/markup-compatibility/2006">
              <mc:Choice xmlns:v="urn:schemas-microsoft-com:vml" Requires="v">
                <p:oleObj spid="_x0000_s18520" name="Equation" r:id="rId7" imgW="1358900" imgH="228600" progId="Equation.3">
                  <p:embed/>
                </p:oleObj>
              </mc:Choice>
              <mc:Fallback>
                <p:oleObj name="Equation" r:id="rId7" imgW="13589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9025" y="4423450"/>
                        <a:ext cx="320357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352" name="Object 8"/>
          <p:cNvGraphicFramePr>
            <a:graphicFrameLocks noChangeAspect="1"/>
          </p:cNvGraphicFramePr>
          <p:nvPr>
            <p:extLst/>
          </p:nvPr>
        </p:nvGraphicFramePr>
        <p:xfrm>
          <a:off x="4412343" y="5262092"/>
          <a:ext cx="4370388" cy="1106488"/>
        </p:xfrm>
        <a:graphic>
          <a:graphicData uri="http://schemas.openxmlformats.org/presentationml/2006/ole">
            <mc:AlternateContent xmlns:mc="http://schemas.openxmlformats.org/markup-compatibility/2006">
              <mc:Choice xmlns:v="urn:schemas-microsoft-com:vml" Requires="v">
                <p:oleObj spid="_x0000_s18521" name="Equation" r:id="rId9" imgW="1905000" imgH="482600" progId="Equation.3">
                  <p:embed/>
                </p:oleObj>
              </mc:Choice>
              <mc:Fallback>
                <p:oleObj name="Equation" r:id="rId9" imgW="1905000" imgH="482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2343" y="5262092"/>
                        <a:ext cx="4370388" cy="1106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2844800" y="0"/>
            <a:ext cx="6976590" cy="584775"/>
          </a:xfrm>
          <a:prstGeom prst="rect">
            <a:avLst/>
          </a:prstGeom>
        </p:spPr>
        <p:txBody>
          <a:bodyPr wrap="none">
            <a:spAutoFit/>
          </a:bodyPr>
          <a:lstStyle/>
          <a:p>
            <a:r>
              <a:rPr lang="en-US" sz="3200" b="1" u="sng" dirty="0">
                <a:latin typeface="Arial Black" panose="020B0A04020102020204" pitchFamily="34" charset="0"/>
              </a:rPr>
              <a:t>The Small-Signal Voltage Gain</a:t>
            </a:r>
            <a:endParaRPr lang="en-US" sz="3200" u="sng" dirty="0">
              <a:latin typeface="Arial Black" panose="020B0A04020102020204" pitchFamily="34" charset="0"/>
            </a:endParaRPr>
          </a:p>
        </p:txBody>
      </p:sp>
    </p:spTree>
    <p:extLst>
      <p:ext uri="{BB962C8B-B14F-4D97-AF65-F5344CB8AC3E}">
        <p14:creationId xmlns:p14="http://schemas.microsoft.com/office/powerpoint/2010/main" val="203851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350"/>
                                        </p:tgtEl>
                                        <p:attrNameLst>
                                          <p:attrName>style.visibility</p:attrName>
                                        </p:attrNameLst>
                                      </p:cBhvr>
                                      <p:to>
                                        <p:strVal val="visible"/>
                                      </p:to>
                                    </p:set>
                                    <p:animEffect transition="in" filter="wipe(left)">
                                      <p:cBhvr>
                                        <p:cTn id="12" dur="1000"/>
                                        <p:tgtEl>
                                          <p:spTgt spid="573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351"/>
                                        </p:tgtEl>
                                        <p:attrNameLst>
                                          <p:attrName>style.visibility</p:attrName>
                                        </p:attrNameLst>
                                      </p:cBhvr>
                                      <p:to>
                                        <p:strVal val="visible"/>
                                      </p:to>
                                    </p:set>
                                    <p:animEffect transition="in" filter="wipe(left)">
                                      <p:cBhvr>
                                        <p:cTn id="17" dur="1000"/>
                                        <p:tgtEl>
                                          <p:spTgt spid="573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352"/>
                                        </p:tgtEl>
                                        <p:attrNameLst>
                                          <p:attrName>style.visibility</p:attrName>
                                        </p:attrNameLst>
                                      </p:cBhvr>
                                      <p:to>
                                        <p:strVal val="visible"/>
                                      </p:to>
                                    </p:set>
                                    <p:animEffect transition="in" filter="wipe(left)">
                                      <p:cBhvr>
                                        <p:cTn id="22" dur="1000"/>
                                        <p:tgtEl>
                                          <p:spTgt spid="573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279399"/>
            <a:ext cx="11836400" cy="6186309"/>
          </a:xfrm>
          <a:prstGeom prst="rect">
            <a:avLst/>
          </a:prstGeom>
        </p:spPr>
        <p:txBody>
          <a:bodyPr wrap="square">
            <a:spAutoFit/>
          </a:bodyPr>
          <a:lstStyle/>
          <a:p>
            <a:r>
              <a:rPr lang="en-US" sz="4400" dirty="0"/>
              <a:t>We make the following observations on this expression for the voltage gain:</a:t>
            </a:r>
          </a:p>
          <a:p>
            <a:endParaRPr lang="en-US" sz="4400" dirty="0"/>
          </a:p>
          <a:p>
            <a:pPr marL="514350" indent="-514350">
              <a:buAutoNum type="arabicPeriod"/>
            </a:pPr>
            <a:r>
              <a:rPr lang="en-US" sz="4400" dirty="0"/>
              <a:t>The gain is negative, which signifies that the amplifier is inverting; that is, there is a 180 phase shift between the input and the output</a:t>
            </a:r>
          </a:p>
          <a:p>
            <a:pPr marL="514350" indent="-514350">
              <a:buAutoNum type="arabicPeriod"/>
            </a:pPr>
            <a:endParaRPr lang="en-US" sz="4400" dirty="0"/>
          </a:p>
          <a:p>
            <a:r>
              <a:rPr lang="en-US" sz="4400" dirty="0"/>
              <a:t>2. The gain is proportional to the collector bias current and to the load resistance</a:t>
            </a:r>
          </a:p>
        </p:txBody>
      </p:sp>
    </p:spTree>
    <p:extLst>
      <p:ext uri="{BB962C8B-B14F-4D97-AF65-F5344CB8AC3E}">
        <p14:creationId xmlns:p14="http://schemas.microsoft.com/office/powerpoint/2010/main" val="34267936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952"/>
            <a:ext cx="4151086" cy="715962"/>
          </a:xfrm>
        </p:spPr>
        <p:txBody>
          <a:bodyPr>
            <a:normAutofit fontScale="90000"/>
          </a:bodyPr>
          <a:lstStyle/>
          <a:p>
            <a:r>
              <a:rPr lang="en-US" dirty="0" smtClean="0">
                <a:latin typeface="Arial Black" panose="020B0A04020102020204" pitchFamily="34" charset="0"/>
              </a:rPr>
              <a:t>Example 6.13</a:t>
            </a:r>
            <a:endParaRPr lang="en-US" dirty="0">
              <a:latin typeface="Arial Black" panose="020B0A04020102020204" pitchFamily="34" charset="0"/>
            </a:endParaRPr>
          </a:p>
        </p:txBody>
      </p:sp>
      <p:sp>
        <p:nvSpPr>
          <p:cNvPr id="4" name="Rectangle 3"/>
          <p:cNvSpPr/>
          <p:nvPr/>
        </p:nvSpPr>
        <p:spPr>
          <a:xfrm>
            <a:off x="2057400" y="1066800"/>
            <a:ext cx="8153400" cy="707886"/>
          </a:xfrm>
          <a:prstGeom prst="rect">
            <a:avLst/>
          </a:prstGeom>
        </p:spPr>
        <p:txBody>
          <a:bodyPr wrap="square">
            <a:spAutoFit/>
          </a:bodyPr>
          <a:lstStyle/>
          <a:p>
            <a:r>
              <a:rPr lang="en-US" sz="2000" dirty="0"/>
              <a:t>Consider an amplifier circuit using a BJT having </a:t>
            </a:r>
            <a:r>
              <a:rPr lang="en-US" sz="2000" i="1" dirty="0"/>
              <a:t>IS =                A, a collector resistance RC = 6.8 </a:t>
            </a:r>
            <a:r>
              <a:rPr lang="en-US" sz="2000" i="1" dirty="0" err="1"/>
              <a:t>kΩ</a:t>
            </a:r>
            <a:r>
              <a:rPr lang="en-US" sz="2000" i="1" dirty="0"/>
              <a:t>, and a </a:t>
            </a:r>
            <a:r>
              <a:rPr lang="en-US" sz="2000" dirty="0"/>
              <a:t>power supply </a:t>
            </a:r>
            <a:r>
              <a:rPr lang="en-US" sz="2000" i="1" dirty="0"/>
              <a:t>VCC = 10 V.</a:t>
            </a:r>
            <a:endParaRPr lang="en-US" sz="2000" dirty="0"/>
          </a:p>
        </p:txBody>
      </p:sp>
      <p:sp>
        <p:nvSpPr>
          <p:cNvPr id="5" name="Rectangle 4"/>
          <p:cNvSpPr/>
          <p:nvPr/>
        </p:nvSpPr>
        <p:spPr>
          <a:xfrm>
            <a:off x="1752600" y="2133600"/>
            <a:ext cx="8610600" cy="4093428"/>
          </a:xfrm>
          <a:prstGeom prst="rect">
            <a:avLst/>
          </a:prstGeom>
        </p:spPr>
        <p:txBody>
          <a:bodyPr wrap="square">
            <a:spAutoFit/>
          </a:bodyPr>
          <a:lstStyle/>
          <a:p>
            <a:pPr marL="457200" indent="-457200">
              <a:buAutoNum type="alphaLcParenBoth"/>
            </a:pPr>
            <a:r>
              <a:rPr lang="en-US" sz="2000" dirty="0"/>
              <a:t>Determine the value of the bias voltage </a:t>
            </a:r>
            <a:r>
              <a:rPr lang="en-US" sz="2000" i="1" dirty="0"/>
              <a:t>VBE required to operate the transistor at VCE = 3.2 V. What is </a:t>
            </a:r>
            <a:r>
              <a:rPr lang="en-US" sz="2000" dirty="0"/>
              <a:t>the corresponding value of </a:t>
            </a:r>
            <a:r>
              <a:rPr lang="en-US" sz="2000" i="1" dirty="0"/>
              <a:t>IC?</a:t>
            </a:r>
          </a:p>
          <a:p>
            <a:pPr marL="457200" indent="-457200">
              <a:buAutoNum type="alphaLcParenBoth"/>
            </a:pPr>
            <a:endParaRPr lang="en-US" sz="2000" i="1" dirty="0"/>
          </a:p>
          <a:p>
            <a:r>
              <a:rPr lang="en-US" sz="2000" dirty="0"/>
              <a:t>(b) Find the voltage gain </a:t>
            </a:r>
            <a:r>
              <a:rPr lang="en-US" sz="2000" i="1" dirty="0"/>
              <a:t>Av at this bias point. If an input sine-wave signal of 5-mV peak amplitude is </a:t>
            </a:r>
            <a:r>
              <a:rPr lang="en-US" sz="2000" dirty="0"/>
              <a:t>superimposed on </a:t>
            </a:r>
            <a:r>
              <a:rPr lang="en-US" sz="2000" i="1" dirty="0"/>
              <a:t>VBE, find the amplitude of the output sine-wave signal (assume linear operation).</a:t>
            </a:r>
          </a:p>
          <a:p>
            <a:endParaRPr lang="en-US" sz="2000" i="1" dirty="0"/>
          </a:p>
          <a:p>
            <a:r>
              <a:rPr lang="en-US" sz="2000" dirty="0"/>
              <a:t>(c) Find the positive increment in </a:t>
            </a:r>
            <a:r>
              <a:rPr lang="en-US" sz="2000" i="1" dirty="0" err="1"/>
              <a:t>vBE</a:t>
            </a:r>
            <a:r>
              <a:rPr lang="en-US" sz="2000" i="1" dirty="0"/>
              <a:t> (above VBE) that drives the transistor to the edge of saturation,</a:t>
            </a:r>
          </a:p>
          <a:p>
            <a:r>
              <a:rPr lang="en-US" sz="2000" dirty="0"/>
              <a:t>where </a:t>
            </a:r>
            <a:r>
              <a:rPr lang="en-US" sz="2000" i="1" dirty="0" err="1"/>
              <a:t>vCE</a:t>
            </a:r>
            <a:r>
              <a:rPr lang="en-US" sz="2000" i="1" dirty="0"/>
              <a:t> = 0.3 V.</a:t>
            </a:r>
          </a:p>
          <a:p>
            <a:endParaRPr lang="en-US" sz="2000" i="1" dirty="0"/>
          </a:p>
          <a:p>
            <a:r>
              <a:rPr lang="en-US" sz="2000" dirty="0"/>
              <a:t>(d) Find the negative increment in </a:t>
            </a:r>
            <a:r>
              <a:rPr lang="en-US" sz="2000" i="1" dirty="0" err="1"/>
              <a:t>vBE</a:t>
            </a:r>
            <a:r>
              <a:rPr lang="en-US" sz="2000" i="1" dirty="0"/>
              <a:t> that drives the transistor to within 1% of cutoff (i.e., to </a:t>
            </a:r>
            <a:r>
              <a:rPr lang="en-US" sz="2000" i="1" dirty="0" err="1"/>
              <a:t>vCE</a:t>
            </a:r>
            <a:r>
              <a:rPr lang="en-US" sz="2000" i="1" dirty="0"/>
              <a:t> = 0.99VCC).</a:t>
            </a:r>
            <a:endParaRPr lang="en-US" sz="2000" dirty="0"/>
          </a:p>
        </p:txBody>
      </p:sp>
      <p:graphicFrame>
        <p:nvGraphicFramePr>
          <p:cNvPr id="6" name="Object 5"/>
          <p:cNvGraphicFramePr>
            <a:graphicFrameLocks noChangeAspect="1"/>
          </p:cNvGraphicFramePr>
          <p:nvPr/>
        </p:nvGraphicFramePr>
        <p:xfrm>
          <a:off x="7543801" y="1066801"/>
          <a:ext cx="619123" cy="380999"/>
        </p:xfrm>
        <a:graphic>
          <a:graphicData uri="http://schemas.openxmlformats.org/presentationml/2006/ole">
            <mc:AlternateContent xmlns:mc="http://schemas.openxmlformats.org/markup-compatibility/2006">
              <mc:Choice xmlns:v="urn:schemas-microsoft-com:vml" Requires="v">
                <p:oleObj spid="_x0000_s19479" name="Equation" r:id="rId3" imgW="330120" imgH="203040" progId="Equation.3">
                  <p:embed/>
                </p:oleObj>
              </mc:Choice>
              <mc:Fallback>
                <p:oleObj name="Equation" r:id="rId3" imgW="33012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1" y="1066801"/>
                        <a:ext cx="619123" cy="3809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21734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t="43413" b="30337"/>
          <a:stretch>
            <a:fillRect/>
          </a:stretch>
        </p:blipFill>
        <p:spPr bwMode="auto">
          <a:xfrm>
            <a:off x="2133601" y="2895600"/>
            <a:ext cx="7502769" cy="1219200"/>
          </a:xfrm>
          <a:prstGeom prst="rect">
            <a:avLst/>
          </a:prstGeom>
          <a:noFill/>
          <a:ln w="9525">
            <a:noFill/>
            <a:miter lim="800000"/>
            <a:headEnd/>
            <a:tailEnd/>
          </a:ln>
        </p:spPr>
      </p:pic>
      <p:pic>
        <p:nvPicPr>
          <p:cNvPr id="5" name="Picture 2"/>
          <p:cNvPicPr>
            <a:picLocks noChangeAspect="1" noChangeArrowheads="1"/>
          </p:cNvPicPr>
          <p:nvPr/>
        </p:nvPicPr>
        <p:blipFill>
          <a:blip r:embed="rId2" cstate="print"/>
          <a:srcRect l="59487" b="58606"/>
          <a:stretch>
            <a:fillRect/>
          </a:stretch>
        </p:blipFill>
        <p:spPr bwMode="auto">
          <a:xfrm>
            <a:off x="4322962" y="228600"/>
            <a:ext cx="3373238" cy="2133600"/>
          </a:xfrm>
          <a:prstGeom prst="rect">
            <a:avLst/>
          </a:prstGeom>
          <a:noFill/>
          <a:ln w="9525">
            <a:noFill/>
            <a:miter lim="800000"/>
            <a:headEnd/>
            <a:tailEnd/>
          </a:ln>
        </p:spPr>
      </p:pic>
      <p:pic>
        <p:nvPicPr>
          <p:cNvPr id="6" name="Picture 2"/>
          <p:cNvPicPr>
            <a:picLocks noChangeAspect="1" noChangeArrowheads="1"/>
          </p:cNvPicPr>
          <p:nvPr/>
        </p:nvPicPr>
        <p:blipFill>
          <a:blip r:embed="rId2" cstate="print"/>
          <a:srcRect t="69663"/>
          <a:stretch>
            <a:fillRect/>
          </a:stretch>
        </p:blipFill>
        <p:spPr bwMode="auto">
          <a:xfrm>
            <a:off x="2133600" y="4876800"/>
            <a:ext cx="7719024" cy="1449614"/>
          </a:xfrm>
          <a:prstGeom prst="rect">
            <a:avLst/>
          </a:prstGeom>
          <a:noFill/>
          <a:ln w="9525">
            <a:noFill/>
            <a:miter lim="800000"/>
            <a:headEnd/>
            <a:tailEnd/>
          </a:ln>
        </p:spPr>
      </p:pic>
    </p:spTree>
    <p:extLst>
      <p:ext uri="{BB962C8B-B14F-4D97-AF65-F5344CB8AC3E}">
        <p14:creationId xmlns:p14="http://schemas.microsoft.com/office/powerpoint/2010/main" val="63760010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752600" y="228600"/>
            <a:ext cx="8430451" cy="2514600"/>
          </a:xfrm>
          <a:prstGeom prst="rect">
            <a:avLst/>
          </a:prstGeom>
          <a:noFill/>
          <a:ln w="9525">
            <a:noFill/>
            <a:miter lim="800000"/>
            <a:headEnd/>
            <a:tailEnd/>
          </a:ln>
        </p:spPr>
      </p:pic>
      <p:pic>
        <p:nvPicPr>
          <p:cNvPr id="17411" name="Picture 3"/>
          <p:cNvPicPr>
            <a:picLocks noChangeAspect="1" noChangeArrowheads="1"/>
          </p:cNvPicPr>
          <p:nvPr/>
        </p:nvPicPr>
        <p:blipFill>
          <a:blip r:embed="rId3" cstate="print"/>
          <a:srcRect/>
          <a:stretch>
            <a:fillRect/>
          </a:stretch>
        </p:blipFill>
        <p:spPr bwMode="auto">
          <a:xfrm>
            <a:off x="1828800" y="2895600"/>
            <a:ext cx="8382000" cy="3571204"/>
          </a:xfrm>
          <a:prstGeom prst="rect">
            <a:avLst/>
          </a:prstGeom>
          <a:noFill/>
          <a:ln w="9525">
            <a:noFill/>
            <a:miter lim="800000"/>
            <a:headEnd/>
            <a:tailEnd/>
          </a:ln>
        </p:spPr>
      </p:pic>
      <p:sp>
        <p:nvSpPr>
          <p:cNvPr id="4" name="Rectangular Callout 3"/>
          <p:cNvSpPr/>
          <p:nvPr/>
        </p:nvSpPr>
        <p:spPr>
          <a:xfrm>
            <a:off x="2209800" y="1143000"/>
            <a:ext cx="3352800" cy="914400"/>
          </a:xfrm>
          <a:prstGeom prst="wedgeRectCallout">
            <a:avLst>
              <a:gd name="adj1" fmla="val 78608"/>
              <a:gd name="adj2" fmla="val 65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Voltage gain X input Voltage= Output voltage </a:t>
            </a:r>
          </a:p>
        </p:txBody>
      </p:sp>
    </p:spTree>
    <p:extLst>
      <p:ext uri="{BB962C8B-B14F-4D97-AF65-F5344CB8AC3E}">
        <p14:creationId xmlns:p14="http://schemas.microsoft.com/office/powerpoint/2010/main" val="357327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411"/>
                                        </p:tgtEl>
                                        <p:attrNameLst>
                                          <p:attrName>style.visibility</p:attrName>
                                        </p:attrNameLst>
                                      </p:cBhvr>
                                      <p:to>
                                        <p:strVal val="visible"/>
                                      </p:to>
                                    </p:set>
                                    <p:animEffect transition="in" filter="wipe(up)">
                                      <p:cBhvr>
                                        <p:cTn id="12"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706313" y="1143000"/>
            <a:ext cx="8894934" cy="4038600"/>
          </a:xfrm>
          <a:prstGeom prst="rect">
            <a:avLst/>
          </a:prstGeom>
          <a:noFill/>
          <a:ln w="9525">
            <a:noFill/>
            <a:miter lim="800000"/>
            <a:headEnd/>
            <a:tailEnd/>
          </a:ln>
        </p:spPr>
      </p:pic>
    </p:spTree>
    <p:extLst>
      <p:ext uri="{BB962C8B-B14F-4D97-AF65-F5344CB8AC3E}">
        <p14:creationId xmlns:p14="http://schemas.microsoft.com/office/powerpoint/2010/main" val="16132212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80344" y="885372"/>
            <a:ext cx="7300685" cy="3785652"/>
          </a:xfrm>
          <a:prstGeom prst="rect">
            <a:avLst/>
          </a:prstGeom>
          <a:noFill/>
        </p:spPr>
        <p:txBody>
          <a:bodyPr wrap="square" rtlCol="0">
            <a:spAutoFit/>
          </a:bodyPr>
          <a:lstStyle/>
          <a:p>
            <a:pPr algn="ctr"/>
            <a:r>
              <a:rPr lang="en-US" sz="4000" dirty="0"/>
              <a:t>Assignment # </a:t>
            </a:r>
            <a:r>
              <a:rPr lang="en-US" sz="4000" dirty="0" smtClean="0"/>
              <a:t>4</a:t>
            </a:r>
            <a:endParaRPr lang="en-US" sz="4000" dirty="0"/>
          </a:p>
          <a:p>
            <a:pPr algn="ctr"/>
            <a:endParaRPr lang="en-US" sz="4000" dirty="0"/>
          </a:p>
          <a:p>
            <a:r>
              <a:rPr lang="en-US" sz="4000" dirty="0"/>
              <a:t>    Example :6.14 and </a:t>
            </a:r>
          </a:p>
          <a:p>
            <a:pPr algn="ctr"/>
            <a:r>
              <a:rPr lang="en-US" sz="4000" dirty="0"/>
              <a:t>Problems:  </a:t>
            </a:r>
            <a:r>
              <a:rPr lang="en-US" sz="4000" dirty="0">
                <a:solidFill>
                  <a:srgbClr val="C00000"/>
                </a:solidFill>
              </a:rPr>
              <a:t>6.28,    6.29,   6.39</a:t>
            </a:r>
          </a:p>
          <a:p>
            <a:pPr algn="ctr"/>
            <a:endParaRPr lang="en-US" sz="4000" dirty="0"/>
          </a:p>
          <a:p>
            <a:pPr algn="r"/>
            <a:r>
              <a:rPr lang="en-US" sz="4000" dirty="0" smtClean="0">
                <a:solidFill>
                  <a:schemeClr val="accent2">
                    <a:lumMod val="50000"/>
                  </a:schemeClr>
                </a:solidFill>
              </a:rPr>
              <a:t>Do not submit</a:t>
            </a:r>
            <a:endParaRPr lang="en-US" sz="4000" dirty="0">
              <a:solidFill>
                <a:schemeClr val="accent2">
                  <a:lumMod val="50000"/>
                </a:schemeClr>
              </a:solidFill>
            </a:endParaRPr>
          </a:p>
        </p:txBody>
      </p:sp>
    </p:spTree>
    <p:extLst>
      <p:ext uri="{BB962C8B-B14F-4D97-AF65-F5344CB8AC3E}">
        <p14:creationId xmlns:p14="http://schemas.microsoft.com/office/powerpoint/2010/main" val="30337197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057" y="2656432"/>
            <a:ext cx="10334171" cy="1143000"/>
          </a:xfrm>
        </p:spPr>
        <p:txBody>
          <a:bodyPr>
            <a:normAutofit fontScale="90000"/>
          </a:bodyPr>
          <a:lstStyle/>
          <a:p>
            <a:r>
              <a:rPr lang="en-US" dirty="0" smtClean="0">
                <a:latin typeface="Arial Black" panose="020B0A04020102020204" pitchFamily="34" charset="0"/>
              </a:rPr>
              <a:t>Small-Signal Operation and Models</a:t>
            </a:r>
            <a:endParaRPr lang="en-US" dirty="0">
              <a:latin typeface="Arial Black" panose="020B0A04020102020204" pitchFamily="34" charset="0"/>
            </a:endParaRPr>
          </a:p>
        </p:txBody>
      </p:sp>
    </p:spTree>
    <p:extLst>
      <p:ext uri="{BB962C8B-B14F-4D97-AF65-F5344CB8AC3E}">
        <p14:creationId xmlns:p14="http://schemas.microsoft.com/office/powerpoint/2010/main" val="4103058374"/>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300" name="Picture 7" descr="se06F3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981" b="7652"/>
          <a:stretch/>
        </p:blipFill>
        <p:spPr bwMode="auto">
          <a:xfrm>
            <a:off x="6300717" y="1562101"/>
            <a:ext cx="3241747" cy="344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a:xfrm>
            <a:off x="464456" y="130323"/>
            <a:ext cx="10624457"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3600" b="1" dirty="0">
                <a:solidFill>
                  <a:schemeClr val="tx1"/>
                </a:solidFill>
                <a:latin typeface="Arial Black" panose="020B0A04020102020204" pitchFamily="34" charset="0"/>
              </a:rPr>
              <a:t>Small Signal Operation and Models</a:t>
            </a:r>
          </a:p>
        </p:txBody>
      </p:sp>
      <p:pic>
        <p:nvPicPr>
          <p:cNvPr id="10" name="Picture 7" descr="se06F3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2210" b="7652"/>
          <a:stretch/>
        </p:blipFill>
        <p:spPr bwMode="auto">
          <a:xfrm>
            <a:off x="2147421" y="1040994"/>
            <a:ext cx="1896675" cy="1984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nvPr>
        </p:nvGraphicFramePr>
        <p:xfrm>
          <a:off x="3437320" y="3241453"/>
          <a:ext cx="2062469" cy="469739"/>
        </p:xfrm>
        <a:graphic>
          <a:graphicData uri="http://schemas.openxmlformats.org/presentationml/2006/ole">
            <mc:AlternateContent xmlns:mc="http://schemas.openxmlformats.org/markup-compatibility/2006">
              <mc:Choice xmlns:v="urn:schemas-microsoft-com:vml" Requires="v">
                <p:oleObj spid="_x0000_s20566" name="Equation" r:id="rId5" imgW="1054100" imgH="228600" progId="Equation.3">
                  <p:embed/>
                </p:oleObj>
              </mc:Choice>
              <mc:Fallback>
                <p:oleObj name="Equation" r:id="rId5" imgW="10541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7320" y="3241453"/>
                        <a:ext cx="2062469" cy="4697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2180318" y="4083504"/>
          <a:ext cx="1796596" cy="779890"/>
        </p:xfrm>
        <a:graphic>
          <a:graphicData uri="http://schemas.openxmlformats.org/presentationml/2006/ole">
            <mc:AlternateContent xmlns:mc="http://schemas.openxmlformats.org/markup-compatibility/2006">
              <mc:Choice xmlns:v="urn:schemas-microsoft-com:vml" Requires="v">
                <p:oleObj spid="_x0000_s20567" name="Equation" r:id="rId7" imgW="799753" imgH="330057" progId="Equation.3">
                  <p:embed/>
                </p:oleObj>
              </mc:Choice>
              <mc:Fallback>
                <p:oleObj name="Equation" r:id="rId7" imgW="799753" imgH="3300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0318" y="4083504"/>
                        <a:ext cx="1796596" cy="7798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0"/>
          <p:cNvGrpSpPr/>
          <p:nvPr/>
        </p:nvGrpSpPr>
        <p:grpSpPr>
          <a:xfrm>
            <a:off x="7921590" y="5160736"/>
            <a:ext cx="4012442" cy="1514901"/>
            <a:chOff x="4804010" y="5022377"/>
            <a:chExt cx="3985146" cy="1514901"/>
          </a:xfrm>
        </p:grpSpPr>
        <p:sp>
          <p:nvSpPr>
            <p:cNvPr id="8" name="Rectangle 7"/>
            <p:cNvSpPr/>
            <p:nvPr/>
          </p:nvSpPr>
          <p:spPr bwMode="auto">
            <a:xfrm>
              <a:off x="4804010" y="5022377"/>
              <a:ext cx="3985146" cy="1514901"/>
            </a:xfrm>
            <a:prstGeom prst="rect">
              <a:avLst/>
            </a:prstGeom>
            <a:solidFill>
              <a:srgbClr val="FFFF00"/>
            </a:solidFill>
            <a:ln w="38100"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aphicFrame>
          <p:nvGraphicFramePr>
            <p:cNvPr id="7" name="Object 6"/>
            <p:cNvGraphicFramePr>
              <a:graphicFrameLocks noChangeAspect="1"/>
            </p:cNvGraphicFramePr>
            <p:nvPr>
              <p:extLst/>
            </p:nvPr>
          </p:nvGraphicFramePr>
          <p:xfrm>
            <a:off x="4867150" y="5164138"/>
            <a:ext cx="3705127" cy="1211262"/>
          </p:xfrm>
          <a:graphic>
            <a:graphicData uri="http://schemas.openxmlformats.org/presentationml/2006/ole">
              <mc:AlternateContent xmlns:mc="http://schemas.openxmlformats.org/markup-compatibility/2006">
                <mc:Choice xmlns:v="urn:schemas-microsoft-com:vml" Requires="v">
                  <p:oleObj spid="_x0000_s20568" name="Equation" r:id="rId9" imgW="2171700" imgH="673100" progId="Equation.3">
                    <p:embed/>
                  </p:oleObj>
                </mc:Choice>
                <mc:Fallback>
                  <p:oleObj name="Equation" r:id="rId9" imgW="2171700" imgH="673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7150" y="5164138"/>
                          <a:ext cx="3705127" cy="1211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73061" name="Object 5"/>
          <p:cNvGraphicFramePr>
            <a:graphicFrameLocks noChangeAspect="1"/>
          </p:cNvGraphicFramePr>
          <p:nvPr/>
        </p:nvGraphicFramePr>
        <p:xfrm>
          <a:off x="2158093" y="5160736"/>
          <a:ext cx="3503609" cy="775608"/>
        </p:xfrm>
        <a:graphic>
          <a:graphicData uri="http://schemas.openxmlformats.org/presentationml/2006/ole">
            <mc:AlternateContent xmlns:mc="http://schemas.openxmlformats.org/markup-compatibility/2006">
              <mc:Choice xmlns:v="urn:schemas-microsoft-com:vml" Requires="v">
                <p:oleObj spid="_x0000_s20569" name="Equation" r:id="rId11" imgW="1663700" imgH="368300" progId="Equation.3">
                  <p:embed/>
                </p:oleObj>
              </mc:Choice>
              <mc:Fallback>
                <p:oleObj name="Equation" r:id="rId11" imgW="1663700" imgH="3683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58093" y="5160736"/>
                        <a:ext cx="3503609" cy="7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37332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55300"/>
                                        </p:tgtEl>
                                        <p:attrNameLst>
                                          <p:attrName>style.visibility</p:attrName>
                                        </p:attrNameLst>
                                      </p:cBhvr>
                                      <p:to>
                                        <p:strVal val="visible"/>
                                      </p:to>
                                    </p:set>
                                    <p:anim calcmode="lin" valueType="num">
                                      <p:cBhvr>
                                        <p:cTn id="7" dur="1000" fill="hold"/>
                                        <p:tgtEl>
                                          <p:spTgt spid="55300"/>
                                        </p:tgtEl>
                                        <p:attrNameLst>
                                          <p:attrName>ppt_w</p:attrName>
                                        </p:attrNameLst>
                                      </p:cBhvr>
                                      <p:tavLst>
                                        <p:tav tm="0">
                                          <p:val>
                                            <p:fltVal val="0"/>
                                          </p:val>
                                        </p:tav>
                                        <p:tav tm="100000">
                                          <p:val>
                                            <p:strVal val="#ppt_w"/>
                                          </p:val>
                                        </p:tav>
                                      </p:tavLst>
                                    </p:anim>
                                    <p:anim calcmode="lin" valueType="num">
                                      <p:cBhvr>
                                        <p:cTn id="8" dur="1000" fill="hold"/>
                                        <p:tgtEl>
                                          <p:spTgt spid="55300"/>
                                        </p:tgtEl>
                                        <p:attrNameLst>
                                          <p:attrName>ppt_h</p:attrName>
                                        </p:attrNameLst>
                                      </p:cBhvr>
                                      <p:tavLst>
                                        <p:tav tm="0">
                                          <p:val>
                                            <p:fltVal val="0"/>
                                          </p:val>
                                        </p:tav>
                                        <p:tav tm="100000">
                                          <p:val>
                                            <p:strVal val="#ppt_h"/>
                                          </p:val>
                                        </p:tav>
                                      </p:tavLst>
                                    </p:anim>
                                    <p:anim calcmode="lin" valueType="num">
                                      <p:cBhvr>
                                        <p:cTn id="9" dur="1000" fill="hold"/>
                                        <p:tgtEl>
                                          <p:spTgt spid="55300"/>
                                        </p:tgtEl>
                                        <p:attrNameLst>
                                          <p:attrName>style.rotation</p:attrName>
                                        </p:attrNameLst>
                                      </p:cBhvr>
                                      <p:tavLst>
                                        <p:tav tm="0">
                                          <p:val>
                                            <p:fltVal val="90"/>
                                          </p:val>
                                        </p:tav>
                                        <p:tav tm="100000">
                                          <p:val>
                                            <p:fltVal val="0"/>
                                          </p:val>
                                        </p:tav>
                                      </p:tavLst>
                                    </p:anim>
                                    <p:animEffect transition="in" filter="fade">
                                      <p:cBhvr>
                                        <p:cTn id="10" dur="1000"/>
                                        <p:tgtEl>
                                          <p:spTgt spid="5530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a:solidFill>
            <a:srgbClr val="FFFF00"/>
          </a:solidFill>
          <a:ln w="38100">
            <a:solidFill>
              <a:schemeClr val="tx1">
                <a:lumMod val="95000"/>
                <a:lumOff val="5000"/>
              </a:schemeClr>
            </a:solidFill>
          </a:ln>
        </p:spPr>
        <p:txBody>
          <a:bodyPr>
            <a:noAutofit/>
          </a:bodyPr>
          <a:lstStyle/>
          <a:p>
            <a:pPr algn="l"/>
            <a:r>
              <a:rPr lang="en-US" sz="2400" dirty="0"/>
              <a:t>Example: A transistor has a collector current of 1 </a:t>
            </a:r>
            <a:r>
              <a:rPr lang="en-US" sz="2400" dirty="0" err="1"/>
              <a:t>mA</a:t>
            </a:r>
            <a:r>
              <a:rPr lang="en-US" sz="2400" dirty="0"/>
              <a:t> and </a:t>
            </a:r>
            <a:br>
              <a:rPr lang="en-US" sz="2400" dirty="0"/>
            </a:br>
            <a:r>
              <a:rPr lang="en-US" sz="2400" dirty="0"/>
              <a:t>What is the value of V</a:t>
            </a:r>
            <a:r>
              <a:rPr lang="en-US" sz="1200" dirty="0"/>
              <a:t>BE</a:t>
            </a:r>
            <a:r>
              <a:rPr lang="en-US" sz="2400" dirty="0"/>
              <a:t>  </a:t>
            </a:r>
          </a:p>
        </p:txBody>
      </p:sp>
      <p:graphicFrame>
        <p:nvGraphicFramePr>
          <p:cNvPr id="6" name="Content Placeholder 5"/>
          <p:cNvGraphicFramePr>
            <a:graphicFrameLocks noGrp="1" noChangeAspect="1"/>
          </p:cNvGraphicFramePr>
          <p:nvPr>
            <p:ph idx="1"/>
          </p:nvPr>
        </p:nvGraphicFramePr>
        <p:xfrm>
          <a:off x="9220201" y="228600"/>
          <a:ext cx="990599" cy="392112"/>
        </p:xfrm>
        <a:graphic>
          <a:graphicData uri="http://schemas.openxmlformats.org/presentationml/2006/ole">
            <mc:AlternateContent xmlns:mc="http://schemas.openxmlformats.org/markup-compatibility/2006">
              <mc:Choice xmlns:v="urn:schemas-microsoft-com:vml" Requires="v">
                <p:oleObj spid="_x0000_s38929" name="Equation" r:id="rId3" imgW="609480" imgH="241200" progId="Equation.3">
                  <p:embed/>
                </p:oleObj>
              </mc:Choice>
              <mc:Fallback>
                <p:oleObj name="Equation" r:id="rId3" imgW="6094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01" y="228600"/>
                        <a:ext cx="990599" cy="392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nvGraphicFramePr>
        <p:xfrm>
          <a:off x="3581400" y="1371600"/>
          <a:ext cx="1882589" cy="914400"/>
        </p:xfrm>
        <a:graphic>
          <a:graphicData uri="http://schemas.openxmlformats.org/presentationml/2006/ole">
            <mc:AlternateContent xmlns:mc="http://schemas.openxmlformats.org/markup-compatibility/2006">
              <mc:Choice xmlns:v="urn:schemas-microsoft-com:vml" Requires="v">
                <p:oleObj spid="_x0000_s38930" name="Equation" r:id="rId5" imgW="888840" imgH="431640" progId="Equation.3">
                  <p:embed/>
                </p:oleObj>
              </mc:Choice>
              <mc:Fallback>
                <p:oleObj name="Equation" r:id="rId5" imgW="88884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371600"/>
                        <a:ext cx="1882589"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2743200" y="2667001"/>
            <a:ext cx="3352800" cy="461665"/>
          </a:xfrm>
          <a:prstGeom prst="rect">
            <a:avLst/>
          </a:prstGeom>
          <a:noFill/>
        </p:spPr>
        <p:txBody>
          <a:bodyPr wrap="square" rtlCol="0">
            <a:spAutoFit/>
          </a:bodyPr>
          <a:lstStyle/>
          <a:p>
            <a:r>
              <a:rPr lang="en-US" sz="2000" b="1" dirty="0"/>
              <a:t>Therefore V</a:t>
            </a:r>
            <a:r>
              <a:rPr lang="en-US" sz="1400" b="1" dirty="0"/>
              <a:t>BE </a:t>
            </a:r>
            <a:r>
              <a:rPr lang="en-US" sz="2400" b="1" dirty="0"/>
              <a:t>=778 mV</a:t>
            </a:r>
            <a:endParaRPr lang="en-US" sz="2000" b="1" dirty="0"/>
          </a:p>
        </p:txBody>
      </p:sp>
      <p:sp>
        <p:nvSpPr>
          <p:cNvPr id="10" name="TextBox 9"/>
          <p:cNvSpPr txBox="1"/>
          <p:nvPr/>
        </p:nvSpPr>
        <p:spPr>
          <a:xfrm>
            <a:off x="2971800" y="4038601"/>
            <a:ext cx="1905000" cy="461665"/>
          </a:xfrm>
          <a:prstGeom prst="rect">
            <a:avLst/>
          </a:prstGeom>
          <a:noFill/>
        </p:spPr>
        <p:txBody>
          <a:bodyPr wrap="square" rtlCol="0">
            <a:spAutoFit/>
          </a:bodyPr>
          <a:lstStyle/>
          <a:p>
            <a:r>
              <a:rPr lang="en-US" sz="2400" b="1" dirty="0"/>
              <a:t>Now if </a:t>
            </a:r>
            <a:r>
              <a:rPr lang="el-GR" sz="2400" b="1" dirty="0"/>
              <a:t>β</a:t>
            </a:r>
            <a:r>
              <a:rPr lang="en-US" sz="2400" b="1" dirty="0"/>
              <a:t>= 50, </a:t>
            </a:r>
          </a:p>
        </p:txBody>
      </p:sp>
      <p:graphicFrame>
        <p:nvGraphicFramePr>
          <p:cNvPr id="12" name="Object 11"/>
          <p:cNvGraphicFramePr>
            <a:graphicFrameLocks noChangeAspect="1"/>
          </p:cNvGraphicFramePr>
          <p:nvPr/>
        </p:nvGraphicFramePr>
        <p:xfrm>
          <a:off x="2895601" y="5257800"/>
          <a:ext cx="2189019" cy="914400"/>
        </p:xfrm>
        <a:graphic>
          <a:graphicData uri="http://schemas.openxmlformats.org/presentationml/2006/ole">
            <mc:AlternateContent xmlns:mc="http://schemas.openxmlformats.org/markup-compatibility/2006">
              <mc:Choice xmlns:v="urn:schemas-microsoft-com:vml" Requires="v">
                <p:oleObj spid="_x0000_s38931" name="Equation" r:id="rId7" imgW="1002960" imgH="419040" progId="Equation.3">
                  <p:embed/>
                </p:oleObj>
              </mc:Choice>
              <mc:Fallback>
                <p:oleObj name="Equation" r:id="rId7" imgW="1002960" imgH="419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1" y="5257800"/>
                        <a:ext cx="2189019"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ounded Rectangular Callout 10"/>
          <p:cNvSpPr/>
          <p:nvPr/>
        </p:nvSpPr>
        <p:spPr>
          <a:xfrm>
            <a:off x="6781800" y="4419600"/>
            <a:ext cx="2895600" cy="1295400"/>
          </a:xfrm>
          <a:prstGeom prst="wedgeRoundRectCallout">
            <a:avLst>
              <a:gd name="adj1" fmla="val -103424"/>
              <a:gd name="adj2" fmla="val 364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This relationship you will understand in subsequent slides</a:t>
            </a:r>
          </a:p>
        </p:txBody>
      </p:sp>
    </p:spTree>
    <p:extLst>
      <p:ext uri="{BB962C8B-B14F-4D97-AF65-F5344CB8AC3E}">
        <p14:creationId xmlns:p14="http://schemas.microsoft.com/office/powerpoint/2010/main" val="89419118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Transconductance</a:t>
            </a:r>
          </a:p>
        </p:txBody>
      </p:sp>
      <p:graphicFrame>
        <p:nvGraphicFramePr>
          <p:cNvPr id="2" name="Object 1"/>
          <p:cNvGraphicFramePr>
            <a:graphicFrameLocks noChangeAspect="1"/>
          </p:cNvGraphicFramePr>
          <p:nvPr>
            <p:extLst/>
          </p:nvPr>
        </p:nvGraphicFramePr>
        <p:xfrm>
          <a:off x="2646363" y="1389064"/>
          <a:ext cx="2133600" cy="511175"/>
        </p:xfrm>
        <a:graphic>
          <a:graphicData uri="http://schemas.openxmlformats.org/presentationml/2006/ole">
            <mc:AlternateContent xmlns:mc="http://schemas.openxmlformats.org/markup-compatibility/2006">
              <mc:Choice xmlns:v="urn:schemas-microsoft-com:vml" Requires="v">
                <p:oleObj spid="_x0000_s21611" name="Equation" r:id="rId3" imgW="952087" imgH="228501" progId="Equation.3">
                  <p:embed/>
                </p:oleObj>
              </mc:Choice>
              <mc:Fallback>
                <p:oleObj name="Equation" r:id="rId3" imgW="952087"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6363" y="1389064"/>
                        <a:ext cx="21336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2706236" y="2159000"/>
          <a:ext cx="2033587" cy="787400"/>
        </p:xfrm>
        <a:graphic>
          <a:graphicData uri="http://schemas.openxmlformats.org/presentationml/2006/ole">
            <mc:AlternateContent xmlns:mc="http://schemas.openxmlformats.org/markup-compatibility/2006">
              <mc:Choice xmlns:v="urn:schemas-microsoft-com:vml" Requires="v">
                <p:oleObj spid="_x0000_s21612" name="Equation" r:id="rId5" imgW="850531" imgH="330057" progId="Equation.3">
                  <p:embed/>
                </p:oleObj>
              </mc:Choice>
              <mc:Fallback>
                <p:oleObj name="Equation" r:id="rId5" imgW="850531" imgH="33005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6236" y="2159000"/>
                        <a:ext cx="2033587" cy="78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2949803" y="4132943"/>
          <a:ext cx="2841625" cy="774700"/>
        </p:xfrm>
        <a:graphic>
          <a:graphicData uri="http://schemas.openxmlformats.org/presentationml/2006/ole">
            <mc:AlternateContent xmlns:mc="http://schemas.openxmlformats.org/markup-compatibility/2006">
              <mc:Choice xmlns:v="urn:schemas-microsoft-com:vml" Requires="v">
                <p:oleObj spid="_x0000_s21613" name="Equation" r:id="rId7" imgW="1193800" imgH="330200" progId="Equation.3">
                  <p:embed/>
                </p:oleObj>
              </mc:Choice>
              <mc:Fallback>
                <p:oleObj name="Equation" r:id="rId7" imgW="1193800" imgH="330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9803" y="4132943"/>
                        <a:ext cx="2841625" cy="774700"/>
                      </a:xfrm>
                      <a:prstGeom prst="rect">
                        <a:avLst/>
                      </a:prstGeom>
                      <a:noFill/>
                      <a:extLst/>
                    </p:spPr>
                  </p:pic>
                </p:oleObj>
              </mc:Fallback>
            </mc:AlternateContent>
          </a:graphicData>
        </a:graphic>
      </p:graphicFrame>
      <p:pic>
        <p:nvPicPr>
          <p:cNvPr id="7" name="Picture 7" descr="se06F36"/>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52210" b="7652"/>
          <a:stretch/>
        </p:blipFill>
        <p:spPr bwMode="auto">
          <a:xfrm>
            <a:off x="6310470" y="1219201"/>
            <a:ext cx="4120920" cy="4310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7"/>
          <p:cNvGraphicFramePr>
            <a:graphicFrameLocks noChangeAspect="1"/>
          </p:cNvGraphicFramePr>
          <p:nvPr>
            <p:extLst/>
          </p:nvPr>
        </p:nvGraphicFramePr>
        <p:xfrm>
          <a:off x="2351316" y="3245162"/>
          <a:ext cx="2944813" cy="790575"/>
        </p:xfrm>
        <a:graphic>
          <a:graphicData uri="http://schemas.openxmlformats.org/presentationml/2006/ole">
            <mc:AlternateContent xmlns:mc="http://schemas.openxmlformats.org/markup-compatibility/2006">
              <mc:Choice xmlns:v="urn:schemas-microsoft-com:vml" Requires="v">
                <p:oleObj spid="_x0000_s21614" name="Equation" r:id="rId10" imgW="1231366" imgH="330057" progId="Equation.3">
                  <p:embed/>
                </p:oleObj>
              </mc:Choice>
              <mc:Fallback>
                <p:oleObj name="Equation" r:id="rId10" imgW="1231366" imgH="330057"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51316" y="3245162"/>
                        <a:ext cx="2944813"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nvPr>
        </p:nvGraphicFramePr>
        <p:xfrm>
          <a:off x="3004685" y="5148037"/>
          <a:ext cx="2689225" cy="784225"/>
        </p:xfrm>
        <a:graphic>
          <a:graphicData uri="http://schemas.openxmlformats.org/presentationml/2006/ole">
            <mc:AlternateContent xmlns:mc="http://schemas.openxmlformats.org/markup-compatibility/2006">
              <mc:Choice xmlns:v="urn:schemas-microsoft-com:vml" Requires="v">
                <p:oleObj spid="_x0000_s21615" name="Equation" r:id="rId12" imgW="1129810" imgH="330057" progId="Equation.3">
                  <p:embed/>
                </p:oleObj>
              </mc:Choice>
              <mc:Fallback>
                <p:oleObj name="Equation" r:id="rId12" imgW="1129810" imgH="330057"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4685" y="5148037"/>
                        <a:ext cx="2689225"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ight Arrow Callout 8"/>
          <p:cNvSpPr/>
          <p:nvPr/>
        </p:nvSpPr>
        <p:spPr bwMode="auto">
          <a:xfrm rot="5400000">
            <a:off x="3565657" y="4134604"/>
            <a:ext cx="1400559" cy="1202829"/>
          </a:xfrm>
          <a:prstGeom prst="rightArrowCallout">
            <a:avLst>
              <a:gd name="adj1" fmla="val 12030"/>
              <a:gd name="adj2" fmla="val 13328"/>
              <a:gd name="adj3" fmla="val 25000"/>
              <a:gd name="adj4" fmla="val 64977"/>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Tree>
    <p:extLst>
      <p:ext uri="{BB962C8B-B14F-4D97-AF65-F5344CB8AC3E}">
        <p14:creationId xmlns:p14="http://schemas.microsoft.com/office/powerpoint/2010/main" val="846626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1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524001" y="199571"/>
            <a:ext cx="4151086"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Transconductance</a:t>
            </a:r>
          </a:p>
        </p:txBody>
      </p:sp>
      <p:graphicFrame>
        <p:nvGraphicFramePr>
          <p:cNvPr id="7" name="Object 6"/>
          <p:cNvGraphicFramePr>
            <a:graphicFrameLocks noChangeAspect="1"/>
          </p:cNvGraphicFramePr>
          <p:nvPr>
            <p:extLst/>
          </p:nvPr>
        </p:nvGraphicFramePr>
        <p:xfrm>
          <a:off x="2738211" y="1901372"/>
          <a:ext cx="2317750" cy="546100"/>
        </p:xfrm>
        <a:graphic>
          <a:graphicData uri="http://schemas.openxmlformats.org/presentationml/2006/ole">
            <mc:AlternateContent xmlns:mc="http://schemas.openxmlformats.org/markup-compatibility/2006">
              <mc:Choice xmlns:v="urn:schemas-microsoft-com:vml" Requires="v">
                <p:oleObj spid="_x0000_s22719" name="Equation" r:id="rId3" imgW="952087" imgH="228501" progId="Equation.3">
                  <p:embed/>
                </p:oleObj>
              </mc:Choice>
              <mc:Fallback>
                <p:oleObj name="Equation" r:id="rId3" imgW="952087"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8211" y="1901372"/>
                        <a:ext cx="2317750"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1524001" y="2939370"/>
          <a:ext cx="2689225" cy="1173162"/>
        </p:xfrm>
        <a:graphic>
          <a:graphicData uri="http://schemas.openxmlformats.org/presentationml/2006/ole">
            <mc:AlternateContent xmlns:mc="http://schemas.openxmlformats.org/markup-compatibility/2006">
              <mc:Choice xmlns:v="urn:schemas-microsoft-com:vml" Requires="v">
                <p:oleObj spid="_x0000_s22720" name="Equation" r:id="rId5" imgW="1104900" imgH="482600" progId="Equation.3">
                  <p:embed/>
                </p:oleObj>
              </mc:Choice>
              <mc:Fallback>
                <p:oleObj name="Equation" r:id="rId5" imgW="1104900" imgH="482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2939370"/>
                        <a:ext cx="2689225" cy="1173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2439535" y="932543"/>
          <a:ext cx="2314575" cy="800100"/>
        </p:xfrm>
        <a:graphic>
          <a:graphicData uri="http://schemas.openxmlformats.org/presentationml/2006/ole">
            <mc:AlternateContent xmlns:mc="http://schemas.openxmlformats.org/markup-compatibility/2006">
              <mc:Choice xmlns:v="urn:schemas-microsoft-com:vml" Requires="v">
                <p:oleObj spid="_x0000_s22721" name="Equation" r:id="rId7" imgW="952087" imgH="330057" progId="Equation.3">
                  <p:embed/>
                </p:oleObj>
              </mc:Choice>
              <mc:Fallback>
                <p:oleObj name="Equation" r:id="rId7" imgW="952087" imgH="330057"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9535" y="932543"/>
                        <a:ext cx="2314575" cy="800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nvPr>
        </p:nvGraphicFramePr>
        <p:xfrm>
          <a:off x="3616099" y="3938136"/>
          <a:ext cx="3484562" cy="1049337"/>
        </p:xfrm>
        <a:graphic>
          <a:graphicData uri="http://schemas.openxmlformats.org/presentationml/2006/ole">
            <mc:AlternateContent xmlns:mc="http://schemas.openxmlformats.org/markup-compatibility/2006">
              <mc:Choice xmlns:v="urn:schemas-microsoft-com:vml" Requires="v">
                <p:oleObj spid="_x0000_s22722" name="Equation" r:id="rId9" imgW="1371600" imgH="431800" progId="Equation.3">
                  <p:embed/>
                </p:oleObj>
              </mc:Choice>
              <mc:Fallback>
                <p:oleObj name="Equation" r:id="rId9" imgW="1371600" imgH="4318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6099" y="3938136"/>
                        <a:ext cx="3484562" cy="104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1834017" y="4883604"/>
          <a:ext cx="4838700" cy="431800"/>
        </p:xfrm>
        <a:graphic>
          <a:graphicData uri="http://schemas.openxmlformats.org/presentationml/2006/ole">
            <mc:AlternateContent xmlns:mc="http://schemas.openxmlformats.org/markup-compatibility/2006">
              <mc:Choice xmlns:v="urn:schemas-microsoft-com:vml" Requires="v">
                <p:oleObj spid="_x0000_s22723" name="Equation" r:id="rId11" imgW="1904174" imgH="177723" progId="Equation.3">
                  <p:embed/>
                </p:oleObj>
              </mc:Choice>
              <mc:Fallback>
                <p:oleObj name="Equation" r:id="rId11" imgW="1904174" imgH="177723"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4017" y="4883604"/>
                        <a:ext cx="4838700"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14"/>
          <p:cNvGrpSpPr/>
          <p:nvPr/>
        </p:nvGrpSpPr>
        <p:grpSpPr>
          <a:xfrm>
            <a:off x="5260977" y="2991900"/>
            <a:ext cx="1626370" cy="1119122"/>
            <a:chOff x="6407606" y="2483900"/>
            <a:chExt cx="1626370" cy="1119122"/>
          </a:xfrm>
        </p:grpSpPr>
        <p:grpSp>
          <p:nvGrpSpPr>
            <p:cNvPr id="6" name="Group 4"/>
            <p:cNvGrpSpPr/>
            <p:nvPr/>
          </p:nvGrpSpPr>
          <p:grpSpPr>
            <a:xfrm>
              <a:off x="6407606" y="2756860"/>
              <a:ext cx="395787" cy="846162"/>
              <a:chOff x="7199190" y="2047164"/>
              <a:chExt cx="395787" cy="846162"/>
            </a:xfrm>
          </p:grpSpPr>
          <p:sp>
            <p:nvSpPr>
              <p:cNvPr id="2" name="Notched Right Arrow 1"/>
              <p:cNvSpPr/>
              <p:nvPr/>
            </p:nvSpPr>
            <p:spPr bwMode="auto">
              <a:xfrm rot="5400000">
                <a:off x="7144600" y="2442950"/>
                <a:ext cx="504967" cy="395786"/>
              </a:xfrm>
              <a:prstGeom prst="notch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4" name="TextBox 3"/>
              <p:cNvSpPr txBox="1"/>
              <p:nvPr/>
            </p:nvSpPr>
            <p:spPr>
              <a:xfrm>
                <a:off x="7199190" y="2047164"/>
                <a:ext cx="395787" cy="276999"/>
              </a:xfrm>
              <a:prstGeom prst="rect">
                <a:avLst/>
              </a:prstGeom>
              <a:noFill/>
            </p:spPr>
            <p:txBody>
              <a:bodyPr wrap="square" lIns="0" tIns="0" rIns="0" bIns="0" rtlCol="0">
                <a:spAutoFit/>
              </a:bodyPr>
              <a:lstStyle/>
              <a:p>
                <a:r>
                  <a:rPr lang="en-US" dirty="0"/>
                  <a:t>DC</a:t>
                </a:r>
              </a:p>
            </p:txBody>
          </p:sp>
        </p:grpSp>
        <p:grpSp>
          <p:nvGrpSpPr>
            <p:cNvPr id="14" name="Group 13"/>
            <p:cNvGrpSpPr/>
            <p:nvPr/>
          </p:nvGrpSpPr>
          <p:grpSpPr>
            <a:xfrm>
              <a:off x="7617715" y="2483900"/>
              <a:ext cx="416261" cy="887108"/>
              <a:chOff x="7617715" y="2483900"/>
              <a:chExt cx="416261" cy="887108"/>
            </a:xfrm>
          </p:grpSpPr>
          <p:sp>
            <p:nvSpPr>
              <p:cNvPr id="12" name="TextBox 11"/>
              <p:cNvSpPr txBox="1"/>
              <p:nvPr/>
            </p:nvSpPr>
            <p:spPr>
              <a:xfrm>
                <a:off x="7638189" y="2483900"/>
                <a:ext cx="395787" cy="276999"/>
              </a:xfrm>
              <a:prstGeom prst="rect">
                <a:avLst/>
              </a:prstGeom>
              <a:noFill/>
              <a:ln>
                <a:noFill/>
              </a:ln>
            </p:spPr>
            <p:txBody>
              <a:bodyPr wrap="square" lIns="0" tIns="0" rIns="0" bIns="0" rtlCol="0">
                <a:spAutoFit/>
              </a:bodyPr>
              <a:lstStyle/>
              <a:p>
                <a:r>
                  <a:rPr lang="en-US" dirty="0"/>
                  <a:t>SS</a:t>
                </a:r>
              </a:p>
            </p:txBody>
          </p:sp>
          <p:sp>
            <p:nvSpPr>
              <p:cNvPr id="13" name="Notched Right Arrow 12"/>
              <p:cNvSpPr/>
              <p:nvPr/>
            </p:nvSpPr>
            <p:spPr bwMode="auto">
              <a:xfrm rot="5400000">
                <a:off x="7563124" y="2920632"/>
                <a:ext cx="504967" cy="395786"/>
              </a:xfrm>
              <a:prstGeom prst="notched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pSp>
      </p:grpSp>
      <p:graphicFrame>
        <p:nvGraphicFramePr>
          <p:cNvPr id="175111" name="Object 7"/>
          <p:cNvGraphicFramePr>
            <a:graphicFrameLocks noChangeAspect="1"/>
          </p:cNvGraphicFramePr>
          <p:nvPr/>
        </p:nvGraphicFramePr>
        <p:xfrm>
          <a:off x="1790927" y="2470379"/>
          <a:ext cx="4591794" cy="505051"/>
        </p:xfrm>
        <a:graphic>
          <a:graphicData uri="http://schemas.openxmlformats.org/presentationml/2006/ole">
            <mc:AlternateContent xmlns:mc="http://schemas.openxmlformats.org/markup-compatibility/2006">
              <mc:Choice xmlns:v="urn:schemas-microsoft-com:vml" Requires="v">
                <p:oleObj spid="_x0000_s22724" name="Equation" r:id="rId13" imgW="1854200" imgH="203200" progId="Equation.3">
                  <p:embed/>
                </p:oleObj>
              </mc:Choice>
              <mc:Fallback>
                <p:oleObj name="Equation" r:id="rId13" imgW="1854200" imgH="2032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0927" y="2470379"/>
                        <a:ext cx="4591794" cy="505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 name="Picture 7" descr="se06F36"/>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52210" b="7652"/>
          <a:stretch/>
        </p:blipFill>
        <p:spPr bwMode="auto">
          <a:xfrm>
            <a:off x="7092219" y="406400"/>
            <a:ext cx="3256467" cy="3406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5112" name="Object 8"/>
          <p:cNvGraphicFramePr>
            <a:graphicFrameLocks noChangeAspect="1"/>
          </p:cNvGraphicFramePr>
          <p:nvPr/>
        </p:nvGraphicFramePr>
        <p:xfrm>
          <a:off x="8186058" y="3692071"/>
          <a:ext cx="1172935" cy="927437"/>
        </p:xfrm>
        <a:graphic>
          <a:graphicData uri="http://schemas.openxmlformats.org/presentationml/2006/ole">
            <mc:AlternateContent xmlns:mc="http://schemas.openxmlformats.org/markup-compatibility/2006">
              <mc:Choice xmlns:v="urn:schemas-microsoft-com:vml" Requires="v">
                <p:oleObj spid="_x0000_s22725" name="Equation" r:id="rId16" imgW="545863" imgH="431613" progId="Equation.3">
                  <p:embed/>
                </p:oleObj>
              </mc:Choice>
              <mc:Fallback>
                <p:oleObj name="Equation" r:id="rId16" imgW="545863" imgH="431613"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86058" y="3692071"/>
                        <a:ext cx="1172935" cy="9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113" name="Object 9"/>
          <p:cNvGraphicFramePr>
            <a:graphicFrameLocks noChangeAspect="1"/>
          </p:cNvGraphicFramePr>
          <p:nvPr/>
        </p:nvGraphicFramePr>
        <p:xfrm>
          <a:off x="5406570" y="5404756"/>
          <a:ext cx="1632858" cy="991378"/>
        </p:xfrm>
        <a:graphic>
          <a:graphicData uri="http://schemas.openxmlformats.org/presentationml/2006/ole">
            <mc:AlternateContent xmlns:mc="http://schemas.openxmlformats.org/markup-compatibility/2006">
              <mc:Choice xmlns:v="urn:schemas-microsoft-com:vml" Requires="v">
                <p:oleObj spid="_x0000_s22726" name="Equation" r:id="rId18" imgW="710891" imgH="431613" progId="Equation.3">
                  <p:embed/>
                </p:oleObj>
              </mc:Choice>
              <mc:Fallback>
                <p:oleObj name="Equation" r:id="rId18" imgW="710891" imgH="431613"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06570" y="5404756"/>
                        <a:ext cx="1632858" cy="99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0" name="Straight Connector 19"/>
          <p:cNvCxnSpPr/>
          <p:nvPr/>
        </p:nvCxnSpPr>
        <p:spPr bwMode="auto">
          <a:xfrm>
            <a:off x="7213600" y="3541486"/>
            <a:ext cx="0" cy="3316514"/>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21" name="TextBox 20"/>
          <p:cNvSpPr txBox="1"/>
          <p:nvPr/>
        </p:nvSpPr>
        <p:spPr>
          <a:xfrm>
            <a:off x="7344230" y="4572002"/>
            <a:ext cx="3323771" cy="830997"/>
          </a:xfrm>
          <a:prstGeom prst="rect">
            <a:avLst/>
          </a:prstGeom>
          <a:noFill/>
        </p:spPr>
        <p:txBody>
          <a:bodyPr wrap="square" rtlCol="0">
            <a:spAutoFit/>
          </a:bodyPr>
          <a:lstStyle/>
          <a:p>
            <a:r>
              <a:rPr lang="en-US" sz="2400" i="1" dirty="0">
                <a:latin typeface="Times New Roman" pitchFamily="18" charset="0"/>
                <a:cs typeface="Times New Roman" pitchFamily="18" charset="0"/>
              </a:rPr>
              <a:t>g</a:t>
            </a:r>
            <a:r>
              <a:rPr lang="en-US" sz="2400" i="1" baseline="-25000" dirty="0">
                <a:latin typeface="Times New Roman" pitchFamily="18" charset="0"/>
                <a:cs typeface="Times New Roman" pitchFamily="18" charset="0"/>
              </a:rPr>
              <a:t>m</a:t>
            </a:r>
            <a:r>
              <a:rPr lang="en-US" sz="2400" dirty="0">
                <a:latin typeface="Times New Roman" pitchFamily="18" charset="0"/>
                <a:cs typeface="Times New Roman" pitchFamily="18" charset="0"/>
              </a:rPr>
              <a:t>  is the </a:t>
            </a:r>
          </a:p>
          <a:p>
            <a:r>
              <a:rPr lang="en-US" sz="2400" dirty="0">
                <a:latin typeface="Times New Roman" pitchFamily="18" charset="0"/>
                <a:cs typeface="Times New Roman" pitchFamily="18" charset="0"/>
              </a:rPr>
              <a:t>     “</a:t>
            </a:r>
            <a:r>
              <a:rPr lang="en-US" sz="2400" dirty="0" err="1">
                <a:solidFill>
                  <a:schemeClr val="accent6">
                    <a:lumMod val="75000"/>
                  </a:schemeClr>
                </a:solidFill>
                <a:latin typeface="Times New Roman" pitchFamily="18" charset="0"/>
                <a:cs typeface="Times New Roman" pitchFamily="18" charset="0"/>
              </a:rPr>
              <a:t>transconductance</a:t>
            </a:r>
            <a:r>
              <a:rPr lang="en-US" sz="2400" dirty="0">
                <a:solidFill>
                  <a:schemeClr val="accent6">
                    <a:lumMod val="75000"/>
                  </a:schemeClr>
                </a:solidFill>
                <a:latin typeface="Times New Roman" pitchFamily="18" charset="0"/>
                <a:cs typeface="Times New Roman" pitchFamily="18" charset="0"/>
              </a:rPr>
              <a:t>”</a:t>
            </a:r>
          </a:p>
        </p:txBody>
      </p:sp>
      <p:graphicFrame>
        <p:nvGraphicFramePr>
          <p:cNvPr id="175114" name="Object 10"/>
          <p:cNvGraphicFramePr>
            <a:graphicFrameLocks noChangeAspect="1"/>
          </p:cNvGraphicFramePr>
          <p:nvPr/>
        </p:nvGraphicFramePr>
        <p:xfrm>
          <a:off x="7793946" y="5572127"/>
          <a:ext cx="1806575" cy="525463"/>
        </p:xfrm>
        <a:graphic>
          <a:graphicData uri="http://schemas.openxmlformats.org/presentationml/2006/ole">
            <mc:AlternateContent xmlns:mc="http://schemas.openxmlformats.org/markup-compatibility/2006">
              <mc:Choice xmlns:v="urn:schemas-microsoft-com:vml" Requires="v">
                <p:oleObj spid="_x0000_s22727" name="Equation" r:id="rId20" imgW="787400" imgH="228600" progId="Equation.3">
                  <p:embed/>
                </p:oleObj>
              </mc:Choice>
              <mc:Fallback>
                <p:oleObj name="Equation" r:id="rId20" imgW="7874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93946" y="5572127"/>
                        <a:ext cx="180657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Notched Right Arrow 21">
            <a:hlinkClick r:id="" action="ppaction://noaction"/>
          </p:cNvPr>
          <p:cNvSpPr/>
          <p:nvPr/>
        </p:nvSpPr>
        <p:spPr>
          <a:xfrm>
            <a:off x="9677400" y="6248400"/>
            <a:ext cx="762000" cy="5334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8707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5111"/>
                                        </p:tgtEl>
                                        <p:attrNameLst>
                                          <p:attrName>style.visibility</p:attrName>
                                        </p:attrNameLst>
                                      </p:cBhvr>
                                      <p:to>
                                        <p:strVal val="visible"/>
                                      </p:to>
                                    </p:set>
                                    <p:animEffect transition="in" filter="wipe(left)">
                                      <p:cBhvr>
                                        <p:cTn id="17" dur="1000"/>
                                        <p:tgtEl>
                                          <p:spTgt spid="1751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10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10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up)">
                                      <p:cBhvr>
                                        <p:cTn id="32" dur="1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1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75113"/>
                                        </p:tgtEl>
                                        <p:attrNameLst>
                                          <p:attrName>style.visibility</p:attrName>
                                        </p:attrNameLst>
                                      </p:cBhvr>
                                      <p:to>
                                        <p:strVal val="visible"/>
                                      </p:to>
                                    </p:set>
                                    <p:animEffect transition="in" filter="wipe(left)">
                                      <p:cBhvr>
                                        <p:cTn id="42" dur="1000"/>
                                        <p:tgtEl>
                                          <p:spTgt spid="1751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10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75112"/>
                                        </p:tgtEl>
                                        <p:attrNameLst>
                                          <p:attrName>style.visibility</p:attrName>
                                        </p:attrNameLst>
                                      </p:cBhvr>
                                      <p:to>
                                        <p:strVal val="visible"/>
                                      </p:to>
                                    </p:set>
                                    <p:animEffect transition="in" filter="wipe(left)">
                                      <p:cBhvr>
                                        <p:cTn id="52" dur="1000"/>
                                        <p:tgtEl>
                                          <p:spTgt spid="1751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10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75114"/>
                                        </p:tgtEl>
                                        <p:attrNameLst>
                                          <p:attrName>style.visibility</p:attrName>
                                        </p:attrNameLst>
                                      </p:cBhvr>
                                      <p:to>
                                        <p:strVal val="visible"/>
                                      </p:to>
                                    </p:set>
                                    <p:animEffect transition="in" filter="wipe(left)">
                                      <p:cBhvr>
                                        <p:cTn id="62" dur="1000"/>
                                        <p:tgtEl>
                                          <p:spTgt spid="175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se06F3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2414"/>
          <a:stretch/>
        </p:blipFill>
        <p:spPr bwMode="auto">
          <a:xfrm>
            <a:off x="1837509" y="1525042"/>
            <a:ext cx="5134476" cy="448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nvPr>
        </p:nvGraphicFramePr>
        <p:xfrm>
          <a:off x="5929294" y="811845"/>
          <a:ext cx="4262773" cy="1059897"/>
        </p:xfrm>
        <a:graphic>
          <a:graphicData uri="http://schemas.openxmlformats.org/presentationml/2006/ole">
            <mc:AlternateContent xmlns:mc="http://schemas.openxmlformats.org/markup-compatibility/2006">
              <mc:Choice xmlns:v="urn:schemas-microsoft-com:vml" Requires="v">
                <p:oleObj spid="_x0000_s23575" name="Equation" r:id="rId4" imgW="1993900" imgH="508000" progId="Equation.3">
                  <p:embed/>
                </p:oleObj>
              </mc:Choice>
              <mc:Fallback>
                <p:oleObj name="Equation" r:id="rId4" imgW="19939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294" y="811845"/>
                        <a:ext cx="4262773" cy="1059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Lst>
                    </p:spPr>
                  </p:pic>
                </p:oleObj>
              </mc:Fallback>
            </mc:AlternateContent>
          </a:graphicData>
        </a:graphic>
      </p:graphicFrame>
      <p:sp>
        <p:nvSpPr>
          <p:cNvPr id="5" name="Rectangle 2"/>
          <p:cNvSpPr txBox="1">
            <a:spLocks noChangeArrowheads="1"/>
          </p:cNvSpPr>
          <p:nvPr/>
        </p:nvSpPr>
        <p:spPr>
          <a:xfrm>
            <a:off x="1822630" y="335633"/>
            <a:ext cx="3698605" cy="50039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t>Transconductance</a:t>
            </a:r>
          </a:p>
        </p:txBody>
      </p:sp>
      <p:sp>
        <p:nvSpPr>
          <p:cNvPr id="6" name="TextBox 5"/>
          <p:cNvSpPr txBox="1"/>
          <p:nvPr/>
        </p:nvSpPr>
        <p:spPr>
          <a:xfrm>
            <a:off x="6071326" y="5602515"/>
            <a:ext cx="4306388" cy="400110"/>
          </a:xfrm>
          <a:prstGeom prst="rect">
            <a:avLst/>
          </a:prstGeom>
          <a:solidFill>
            <a:schemeClr val="accent2">
              <a:lumMod val="20000"/>
              <a:lumOff val="80000"/>
            </a:schemeClr>
          </a:solidFill>
        </p:spPr>
        <p:txBody>
          <a:bodyPr wrap="square" rtlCol="0">
            <a:spAutoFit/>
          </a:bodyPr>
          <a:lstStyle/>
          <a:p>
            <a:r>
              <a:rPr lang="en-US" sz="2000" i="1" dirty="0">
                <a:latin typeface="Times New Roman" pitchFamily="18" charset="0"/>
                <a:cs typeface="Times New Roman" pitchFamily="18" charset="0"/>
              </a:rPr>
              <a:t>g</a:t>
            </a:r>
            <a:r>
              <a:rPr lang="en-US" sz="2000" i="1" baseline="-25000" dirty="0">
                <a:latin typeface="Times New Roman" pitchFamily="18" charset="0"/>
                <a:cs typeface="Times New Roman" pitchFamily="18" charset="0"/>
              </a:rPr>
              <a:t>m</a:t>
            </a:r>
            <a:r>
              <a:rPr lang="en-US" sz="2000" dirty="0">
                <a:latin typeface="Times New Roman" pitchFamily="18" charset="0"/>
                <a:cs typeface="Times New Roman" pitchFamily="18" charset="0"/>
              </a:rPr>
              <a:t>   varies with variation of   Q   point </a:t>
            </a:r>
          </a:p>
        </p:txBody>
      </p:sp>
      <p:sp>
        <p:nvSpPr>
          <p:cNvPr id="7" name="TextBox 6"/>
          <p:cNvSpPr txBox="1"/>
          <p:nvPr/>
        </p:nvSpPr>
        <p:spPr>
          <a:xfrm>
            <a:off x="7199087" y="2786743"/>
            <a:ext cx="3468914" cy="1477328"/>
          </a:xfrm>
          <a:prstGeom prst="rect">
            <a:avLst/>
          </a:prstGeom>
          <a:solidFill>
            <a:srgbClr val="FFFF66"/>
          </a:solidFill>
          <a:ln>
            <a:solidFill>
              <a:schemeClr val="tx2"/>
            </a:solidFill>
          </a:ln>
        </p:spPr>
        <p:txBody>
          <a:bodyPr wrap="square" rtlCol="0">
            <a:spAutoFit/>
          </a:bodyPr>
          <a:lstStyle/>
          <a:p>
            <a:pPr algn="just"/>
            <a:r>
              <a:rPr lang="en-US" dirty="0">
                <a:solidFill>
                  <a:schemeClr val="accent2"/>
                </a:solidFill>
              </a:rPr>
              <a:t>The signal amplitude  should be small enough that </a:t>
            </a:r>
            <a:r>
              <a:rPr lang="en-US" i="1" dirty="0">
                <a:solidFill>
                  <a:schemeClr val="accent2"/>
                </a:solidFill>
              </a:rPr>
              <a:t>operation is restricted to an almost linear segment of the</a:t>
            </a:r>
          </a:p>
          <a:p>
            <a:r>
              <a:rPr lang="en-US" i="1" dirty="0">
                <a:solidFill>
                  <a:schemeClr val="accent2"/>
                </a:solidFill>
              </a:rPr>
              <a:t> </a:t>
            </a:r>
            <a:r>
              <a:rPr lang="en-US" i="1" dirty="0" err="1">
                <a:solidFill>
                  <a:schemeClr val="accent2"/>
                </a:solidFill>
                <a:latin typeface="Times New Roman" pitchFamily="18" charset="0"/>
                <a:cs typeface="Times New Roman" pitchFamily="18" charset="0"/>
              </a:rPr>
              <a:t>i</a:t>
            </a:r>
            <a:r>
              <a:rPr lang="en-US" i="1" baseline="-25000" dirty="0" err="1">
                <a:solidFill>
                  <a:schemeClr val="accent2"/>
                </a:solidFill>
                <a:latin typeface="Times New Roman" pitchFamily="18" charset="0"/>
                <a:cs typeface="Times New Roman" pitchFamily="18" charset="0"/>
              </a:rPr>
              <a:t>C</a:t>
            </a:r>
            <a:r>
              <a:rPr lang="en-US" i="1" dirty="0" err="1">
                <a:solidFill>
                  <a:schemeClr val="accent2"/>
                </a:solidFill>
              </a:rPr>
              <a:t>-</a:t>
            </a:r>
            <a:r>
              <a:rPr lang="en-US" i="1" dirty="0" err="1">
                <a:solidFill>
                  <a:schemeClr val="accent2"/>
                </a:solidFill>
                <a:latin typeface="Times New Roman" pitchFamily="18" charset="0"/>
                <a:cs typeface="Times New Roman" pitchFamily="18" charset="0"/>
              </a:rPr>
              <a:t>v</a:t>
            </a:r>
            <a:r>
              <a:rPr lang="en-US" i="1" baseline="-25000" dirty="0" err="1">
                <a:solidFill>
                  <a:schemeClr val="accent2"/>
                </a:solidFill>
                <a:latin typeface="Times New Roman" pitchFamily="18" charset="0"/>
                <a:cs typeface="Times New Roman" pitchFamily="18" charset="0"/>
              </a:rPr>
              <a:t>BE</a:t>
            </a:r>
            <a:r>
              <a:rPr lang="en-US" i="1" dirty="0">
                <a:solidFill>
                  <a:schemeClr val="accent2"/>
                </a:solidFill>
              </a:rPr>
              <a:t> exponential curve</a:t>
            </a:r>
          </a:p>
        </p:txBody>
      </p:sp>
    </p:spTree>
    <p:extLst>
      <p:ext uri="{BB962C8B-B14F-4D97-AF65-F5344CB8AC3E}">
        <p14:creationId xmlns:p14="http://schemas.microsoft.com/office/powerpoint/2010/main" val="3377716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4" descr="se06F3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678" b="20913"/>
          <a:stretch/>
        </p:blipFill>
        <p:spPr bwMode="auto">
          <a:xfrm>
            <a:off x="1764639" y="1283833"/>
            <a:ext cx="2079459" cy="2551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txBox="1">
            <a:spLocks noChangeArrowheads="1"/>
          </p:cNvSpPr>
          <p:nvPr/>
        </p:nvSpPr>
        <p:spPr>
          <a:xfrm>
            <a:off x="2133600" y="71836"/>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solidFill>
                  <a:schemeClr val="tx1"/>
                </a:solidFill>
                <a:latin typeface="Arial Black" panose="020B0A04020102020204" pitchFamily="34" charset="0"/>
              </a:rPr>
              <a:t>Base Current and Input Resistance</a:t>
            </a:r>
          </a:p>
        </p:txBody>
      </p:sp>
      <p:pic>
        <p:nvPicPr>
          <p:cNvPr id="7" name="Picture 4" descr="se06F3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8678"/>
          <a:stretch/>
        </p:blipFill>
        <p:spPr bwMode="auto">
          <a:xfrm>
            <a:off x="1764639" y="1283832"/>
            <a:ext cx="2079459"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 name="Object 1"/>
          <p:cNvGraphicFramePr>
            <a:graphicFrameLocks noChangeAspect="1"/>
          </p:cNvGraphicFramePr>
          <p:nvPr>
            <p:extLst/>
          </p:nvPr>
        </p:nvGraphicFramePr>
        <p:xfrm>
          <a:off x="4540025" y="983343"/>
          <a:ext cx="2255837" cy="876300"/>
        </p:xfrm>
        <a:graphic>
          <a:graphicData uri="http://schemas.openxmlformats.org/presentationml/2006/ole">
            <mc:AlternateContent xmlns:mc="http://schemas.openxmlformats.org/markup-compatibility/2006">
              <mc:Choice xmlns:v="urn:schemas-microsoft-com:vml" Requires="v">
                <p:oleObj spid="_x0000_s24725" name="Equation" r:id="rId4" imgW="1066800" imgH="431800" progId="Equation.3">
                  <p:embed/>
                </p:oleObj>
              </mc:Choice>
              <mc:Fallback>
                <p:oleObj name="Equation" r:id="rId4" imgW="1066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025" y="983343"/>
                        <a:ext cx="2255837"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4110580" y="4008551"/>
          <a:ext cx="2936875" cy="885825"/>
        </p:xfrm>
        <a:graphic>
          <a:graphicData uri="http://schemas.openxmlformats.org/presentationml/2006/ole">
            <mc:AlternateContent xmlns:mc="http://schemas.openxmlformats.org/markup-compatibility/2006">
              <mc:Choice xmlns:v="urn:schemas-microsoft-com:vml" Requires="v">
                <p:oleObj spid="_x0000_s24726" name="Equation" r:id="rId6" imgW="1333500" imgH="419100" progId="Equation.3">
                  <p:embed/>
                </p:oleObj>
              </mc:Choice>
              <mc:Fallback>
                <p:oleObj name="Equation" r:id="rId6" imgW="13335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0580" y="4008551"/>
                        <a:ext cx="2936875"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4323898" y="4893128"/>
          <a:ext cx="4691063" cy="901700"/>
        </p:xfrm>
        <a:graphic>
          <a:graphicData uri="http://schemas.openxmlformats.org/presentationml/2006/ole">
            <mc:AlternateContent xmlns:mc="http://schemas.openxmlformats.org/markup-compatibility/2006">
              <mc:Choice xmlns:v="urn:schemas-microsoft-com:vml" Requires="v">
                <p:oleObj spid="_x0000_s24727" name="Equation" r:id="rId8" imgW="2133600" imgH="431800" progId="Equation.3">
                  <p:embed/>
                </p:oleObj>
              </mc:Choice>
              <mc:Fallback>
                <p:oleObj name="Equation" r:id="rId8" imgW="21336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3898" y="4893128"/>
                        <a:ext cx="4691063"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4496254" y="5744027"/>
          <a:ext cx="2151063" cy="901700"/>
        </p:xfrm>
        <a:graphic>
          <a:graphicData uri="http://schemas.openxmlformats.org/presentationml/2006/ole">
            <mc:AlternateContent xmlns:mc="http://schemas.openxmlformats.org/markup-compatibility/2006">
              <mc:Choice xmlns:v="urn:schemas-microsoft-com:vml" Requires="v">
                <p:oleObj spid="_x0000_s24728" name="Equation" r:id="rId10" imgW="977900" imgH="431800" progId="Equation.3">
                  <p:embed/>
                </p:oleObj>
              </mc:Choice>
              <mc:Fallback>
                <p:oleObj name="Equation" r:id="rId10" imgW="977900" imgH="431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6254" y="5744027"/>
                        <a:ext cx="2151063"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5754524" y="1860547"/>
          <a:ext cx="3878263" cy="876300"/>
        </p:xfrm>
        <a:graphic>
          <a:graphicData uri="http://schemas.openxmlformats.org/presentationml/2006/ole">
            <mc:AlternateContent xmlns:mc="http://schemas.openxmlformats.org/markup-compatibility/2006">
              <mc:Choice xmlns:v="urn:schemas-microsoft-com:vml" Requires="v">
                <p:oleObj spid="_x0000_s24729" name="Equation" r:id="rId12" imgW="1828800" imgH="431800" progId="Equation.3">
                  <p:embed/>
                </p:oleObj>
              </mc:Choice>
              <mc:Fallback>
                <p:oleObj name="Equation" r:id="rId12" imgW="1828800" imgH="431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4524" y="1860547"/>
                        <a:ext cx="387826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2"/>
          <p:cNvGraphicFramePr>
            <a:graphicFrameLocks noChangeAspect="1"/>
          </p:cNvGraphicFramePr>
          <p:nvPr>
            <p:extLst/>
          </p:nvPr>
        </p:nvGraphicFramePr>
        <p:xfrm>
          <a:off x="4216231" y="3169461"/>
          <a:ext cx="5203825" cy="911225"/>
        </p:xfrm>
        <a:graphic>
          <a:graphicData uri="http://schemas.openxmlformats.org/presentationml/2006/ole">
            <mc:AlternateContent xmlns:mc="http://schemas.openxmlformats.org/markup-compatibility/2006">
              <mc:Choice xmlns:v="urn:schemas-microsoft-com:vml" Requires="v">
                <p:oleObj spid="_x0000_s24730" name="Equation" r:id="rId14" imgW="2362200" imgH="431800" progId="Equation.3">
                  <p:embed/>
                </p:oleObj>
              </mc:Choice>
              <mc:Fallback>
                <p:oleObj name="Equation" r:id="rId14" imgW="2362200" imgH="431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16231" y="3169461"/>
                        <a:ext cx="52038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Lst>
                    </p:spPr>
                  </p:pic>
                </p:oleObj>
              </mc:Fallback>
            </mc:AlternateContent>
          </a:graphicData>
        </a:graphic>
      </p:graphicFrame>
      <p:sp>
        <p:nvSpPr>
          <p:cNvPr id="10" name="Down Arrow Callout 9"/>
          <p:cNvSpPr/>
          <p:nvPr/>
        </p:nvSpPr>
        <p:spPr bwMode="auto">
          <a:xfrm>
            <a:off x="8429768" y="1869745"/>
            <a:ext cx="1419367" cy="1282890"/>
          </a:xfrm>
          <a:prstGeom prst="downArrowCallou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aphicFrame>
        <p:nvGraphicFramePr>
          <p:cNvPr id="13" name="Object 12"/>
          <p:cNvGraphicFramePr>
            <a:graphicFrameLocks noChangeAspect="1"/>
          </p:cNvGraphicFramePr>
          <p:nvPr>
            <p:extLst/>
          </p:nvPr>
        </p:nvGraphicFramePr>
        <p:xfrm>
          <a:off x="1988020" y="4893128"/>
          <a:ext cx="1642594" cy="1719263"/>
        </p:xfrm>
        <a:graphic>
          <a:graphicData uri="http://schemas.openxmlformats.org/presentationml/2006/ole">
            <mc:AlternateContent xmlns:mc="http://schemas.openxmlformats.org/markup-compatibility/2006">
              <mc:Choice xmlns:v="urn:schemas-microsoft-com:vml" Requires="v">
                <p:oleObj spid="_x0000_s24731" name="Equation" r:id="rId16" imgW="825500" imgH="863600" progId="Equation.3">
                  <p:embed/>
                </p:oleObj>
              </mc:Choice>
              <mc:Fallback>
                <p:oleObj name="Equation" r:id="rId16" imgW="825500" imgH="86360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88020" y="4893128"/>
                        <a:ext cx="1642594" cy="1719263"/>
                      </a:xfrm>
                      <a:prstGeom prst="rect">
                        <a:avLst/>
                      </a:prstGeom>
                      <a:noFill/>
                      <a:extLst/>
                    </p:spPr>
                  </p:pic>
                </p:oleObj>
              </mc:Fallback>
            </mc:AlternateContent>
          </a:graphicData>
        </a:graphic>
      </p:graphicFrame>
    </p:spTree>
    <p:extLst>
      <p:ext uri="{BB962C8B-B14F-4D97-AF65-F5344CB8AC3E}">
        <p14:creationId xmlns:p14="http://schemas.microsoft.com/office/powerpoint/2010/main" val="21716607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1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1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10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9" name="Picture 4" descr="se06F3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746" b="20226"/>
          <a:stretch/>
        </p:blipFill>
        <p:spPr bwMode="auto">
          <a:xfrm>
            <a:off x="1800206" y="1160146"/>
            <a:ext cx="1874743" cy="257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se06F3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2746" t="79221" r="11790" b="531"/>
          <a:stretch/>
        </p:blipFill>
        <p:spPr bwMode="auto">
          <a:xfrm>
            <a:off x="1945346" y="3730172"/>
            <a:ext cx="1291340" cy="653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2"/>
          <p:cNvSpPr txBox="1">
            <a:spLocks noChangeArrowheads="1"/>
          </p:cNvSpPr>
          <p:nvPr/>
        </p:nvSpPr>
        <p:spPr>
          <a:xfrm>
            <a:off x="2148115" y="22364"/>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solidFill>
                  <a:schemeClr val="tx1"/>
                </a:solidFill>
                <a:latin typeface="Arial Black" panose="020B0A04020102020204" pitchFamily="34" charset="0"/>
              </a:rPr>
              <a:t>Emitter Current and Input Resistance</a:t>
            </a:r>
          </a:p>
        </p:txBody>
      </p:sp>
      <p:graphicFrame>
        <p:nvGraphicFramePr>
          <p:cNvPr id="5" name="Object 4"/>
          <p:cNvGraphicFramePr>
            <a:graphicFrameLocks noChangeAspect="1"/>
          </p:cNvGraphicFramePr>
          <p:nvPr>
            <p:extLst/>
          </p:nvPr>
        </p:nvGraphicFramePr>
        <p:xfrm>
          <a:off x="4554539" y="970643"/>
          <a:ext cx="2255837" cy="876300"/>
        </p:xfrm>
        <a:graphic>
          <a:graphicData uri="http://schemas.openxmlformats.org/presentationml/2006/ole">
            <mc:AlternateContent xmlns:mc="http://schemas.openxmlformats.org/markup-compatibility/2006">
              <mc:Choice xmlns:v="urn:schemas-microsoft-com:vml" Requires="v">
                <p:oleObj spid="_x0000_s25749" name="Equation" r:id="rId4" imgW="1066800" imgH="431800" progId="Equation.3">
                  <p:embed/>
                </p:oleObj>
              </mc:Choice>
              <mc:Fallback>
                <p:oleObj name="Equation" r:id="rId4" imgW="1066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9" y="970643"/>
                        <a:ext cx="2255837"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nvPr>
        </p:nvGraphicFramePr>
        <p:xfrm>
          <a:off x="4124553" y="3803196"/>
          <a:ext cx="2936875" cy="831850"/>
        </p:xfrm>
        <a:graphic>
          <a:graphicData uri="http://schemas.openxmlformats.org/presentationml/2006/ole">
            <mc:AlternateContent xmlns:mc="http://schemas.openxmlformats.org/markup-compatibility/2006">
              <mc:Choice xmlns:v="urn:schemas-microsoft-com:vml" Requires="v">
                <p:oleObj spid="_x0000_s25750" name="Equation" r:id="rId6" imgW="1333500" imgH="393700" progId="Equation.3">
                  <p:embed/>
                </p:oleObj>
              </mc:Choice>
              <mc:Fallback>
                <p:oleObj name="Equation" r:id="rId6" imgW="1333500" imgH="39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4553" y="3803196"/>
                        <a:ext cx="2936875"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4345443" y="4499429"/>
          <a:ext cx="4611687" cy="901700"/>
        </p:xfrm>
        <a:graphic>
          <a:graphicData uri="http://schemas.openxmlformats.org/presentationml/2006/ole">
            <mc:AlternateContent xmlns:mc="http://schemas.openxmlformats.org/markup-compatibility/2006">
              <mc:Choice xmlns:v="urn:schemas-microsoft-com:vml" Requires="v">
                <p:oleObj spid="_x0000_s25751" name="Equation" r:id="rId8" imgW="2095500" imgH="431800" progId="Equation.3">
                  <p:embed/>
                </p:oleObj>
              </mc:Choice>
              <mc:Fallback>
                <p:oleObj name="Equation" r:id="rId8" imgW="20955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5443" y="4499429"/>
                        <a:ext cx="461168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5684385" y="5604328"/>
          <a:ext cx="2097087" cy="901700"/>
        </p:xfrm>
        <a:graphic>
          <a:graphicData uri="http://schemas.openxmlformats.org/presentationml/2006/ole">
            <mc:AlternateContent xmlns:mc="http://schemas.openxmlformats.org/markup-compatibility/2006">
              <mc:Choice xmlns:v="urn:schemas-microsoft-com:vml" Requires="v">
                <p:oleObj spid="_x0000_s25752" name="Equation" r:id="rId10" imgW="952087" imgH="431613" progId="Equation.3">
                  <p:embed/>
                </p:oleObj>
              </mc:Choice>
              <mc:Fallback>
                <p:oleObj name="Equation" r:id="rId10" imgW="952087" imgH="43161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84385" y="5604328"/>
                        <a:ext cx="2097087"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nvPr>
        </p:nvGraphicFramePr>
        <p:xfrm>
          <a:off x="5754524" y="1860547"/>
          <a:ext cx="3878263" cy="876300"/>
        </p:xfrm>
        <a:graphic>
          <a:graphicData uri="http://schemas.openxmlformats.org/presentationml/2006/ole">
            <mc:AlternateContent xmlns:mc="http://schemas.openxmlformats.org/markup-compatibility/2006">
              <mc:Choice xmlns:v="urn:schemas-microsoft-com:vml" Requires="v">
                <p:oleObj spid="_x0000_s25753" name="Equation" r:id="rId12" imgW="1828800" imgH="431800" progId="Equation.3">
                  <p:embed/>
                </p:oleObj>
              </mc:Choice>
              <mc:Fallback>
                <p:oleObj name="Equation" r:id="rId12" imgW="1828800" imgH="431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54524" y="1860547"/>
                        <a:ext cx="3878263"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nvPr>
        </p:nvGraphicFramePr>
        <p:xfrm>
          <a:off x="4245202" y="2967039"/>
          <a:ext cx="5175250" cy="911225"/>
        </p:xfrm>
        <a:graphic>
          <a:graphicData uri="http://schemas.openxmlformats.org/presentationml/2006/ole">
            <mc:AlternateContent xmlns:mc="http://schemas.openxmlformats.org/markup-compatibility/2006">
              <mc:Choice xmlns:v="urn:schemas-microsoft-com:vml" Requires="v">
                <p:oleObj spid="_x0000_s25754" name="Equation" r:id="rId14" imgW="2349500" imgH="431800" progId="Equation.3">
                  <p:embed/>
                </p:oleObj>
              </mc:Choice>
              <mc:Fallback>
                <p:oleObj name="Equation" r:id="rId14" imgW="2349500" imgH="4318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45202" y="2967039"/>
                        <a:ext cx="517525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FF0000"/>
                            </a:solidFill>
                            <a:miter lim="800000"/>
                            <a:headEnd/>
                            <a:tailEnd/>
                          </a14:hiddenLine>
                        </a:ext>
                      </a:extLst>
                    </p:spPr>
                  </p:pic>
                </p:oleObj>
              </mc:Fallback>
            </mc:AlternateContent>
          </a:graphicData>
        </a:graphic>
      </p:graphicFrame>
      <p:sp>
        <p:nvSpPr>
          <p:cNvPr id="12" name="Down Arrow Callout 11"/>
          <p:cNvSpPr/>
          <p:nvPr/>
        </p:nvSpPr>
        <p:spPr bwMode="auto">
          <a:xfrm>
            <a:off x="8429768" y="1869745"/>
            <a:ext cx="1419367" cy="1282890"/>
          </a:xfrm>
          <a:prstGeom prst="downArrowCallout">
            <a:avLst/>
          </a:prstGeom>
          <a:noFill/>
          <a:ln w="317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graphicFrame>
        <p:nvGraphicFramePr>
          <p:cNvPr id="179209" name="Object 9"/>
          <p:cNvGraphicFramePr>
            <a:graphicFrameLocks noChangeAspect="1"/>
          </p:cNvGraphicFramePr>
          <p:nvPr>
            <p:extLst/>
          </p:nvPr>
        </p:nvGraphicFramePr>
        <p:xfrm>
          <a:off x="2536439" y="5219472"/>
          <a:ext cx="1695838" cy="1532867"/>
        </p:xfrm>
        <a:graphic>
          <a:graphicData uri="http://schemas.openxmlformats.org/presentationml/2006/ole">
            <mc:AlternateContent xmlns:mc="http://schemas.openxmlformats.org/markup-compatibility/2006">
              <mc:Choice xmlns:v="urn:schemas-microsoft-com:vml" Requires="v">
                <p:oleObj spid="_x0000_s25755" name="Equation" r:id="rId16" imgW="812447" imgH="837836" progId="Equation.3">
                  <p:embed/>
                </p:oleObj>
              </mc:Choice>
              <mc:Fallback>
                <p:oleObj name="Equation" r:id="rId16" imgW="812447" imgH="837836"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36439" y="5219472"/>
                        <a:ext cx="1695838" cy="1532867"/>
                      </a:xfrm>
                      <a:prstGeom prst="rect">
                        <a:avLst/>
                      </a:prstGeom>
                      <a:noFill/>
                      <a:extLst/>
                    </p:spPr>
                  </p:pic>
                </p:oleObj>
              </mc:Fallback>
            </mc:AlternateContent>
          </a:graphicData>
        </a:graphic>
      </p:graphicFrame>
    </p:spTree>
    <p:extLst>
      <p:ext uri="{BB962C8B-B14F-4D97-AF65-F5344CB8AC3E}">
        <p14:creationId xmlns:p14="http://schemas.microsoft.com/office/powerpoint/2010/main" val="25349937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1000"/>
                                        <p:tgtEl>
                                          <p:spTgt spid="11"/>
                                        </p:tgtEl>
                                      </p:cBhvr>
                                    </p:animEffect>
                                  </p:childTnLst>
                                </p:cTn>
                              </p:par>
                            </p:childTnLst>
                          </p:cTn>
                        </p:par>
                        <p:par>
                          <p:cTn id="18" fill="hold">
                            <p:stCondLst>
                              <p:cond delay="1000"/>
                            </p:stCondLst>
                            <p:childTnLst>
                              <p:par>
                                <p:cTn id="19" presetID="2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1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10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10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79209"/>
                                        </p:tgtEl>
                                        <p:attrNameLst>
                                          <p:attrName>style.visibility</p:attrName>
                                        </p:attrNameLst>
                                      </p:cBhvr>
                                      <p:to>
                                        <p:strVal val="visible"/>
                                      </p:to>
                                    </p:set>
                                    <p:animEffect transition="in" filter="wipe(left)">
                                      <p:cBhvr>
                                        <p:cTn id="41" dur="1000"/>
                                        <p:tgtEl>
                                          <p:spTgt spid="17920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left)">
                                      <p:cBhvr>
                                        <p:cTn id="4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Rot="1" noChangeAspect="1" noMove="1" noResize="1" noEditPoints="1" noAdjustHandles="1" noChangeArrowheads="1" noChangeShapeType="1" noTextEdit="1"/>
          </p:cNvSpPr>
          <p:nvPr/>
        </p:nvSpPr>
        <p:spPr>
          <a:xfrm>
            <a:off x="2133600" y="228600"/>
            <a:ext cx="7848600" cy="762000"/>
          </a:xfrm>
          <a:prstGeom prst="rect">
            <a:avLst/>
          </a:prstGeom>
          <a:noFill/>
          <a:ln>
            <a:noFill/>
          </a:ln>
        </p:spPr>
        <p:txBody>
          <a:bodyPr/>
          <a:lstStyle/>
          <a:p>
            <a:r>
              <a:rPr lang="en-US">
                <a:noFill/>
              </a:rPr>
              <a:t> </a:t>
            </a:r>
          </a:p>
        </p:txBody>
      </p:sp>
      <p:graphicFrame>
        <p:nvGraphicFramePr>
          <p:cNvPr id="7" name="Object 6"/>
          <p:cNvGraphicFramePr>
            <a:graphicFrameLocks noChangeAspect="1"/>
          </p:cNvGraphicFramePr>
          <p:nvPr>
            <p:extLst/>
          </p:nvPr>
        </p:nvGraphicFramePr>
        <p:xfrm>
          <a:off x="1943268" y="648438"/>
          <a:ext cx="5873750" cy="482600"/>
        </p:xfrm>
        <a:graphic>
          <a:graphicData uri="http://schemas.openxmlformats.org/presentationml/2006/ole">
            <mc:AlternateContent xmlns:mc="http://schemas.openxmlformats.org/markup-compatibility/2006">
              <mc:Choice xmlns:v="urn:schemas-microsoft-com:vml" Requires="v">
                <p:oleObj spid="_x0000_s26668" name="Equation" r:id="rId3" imgW="2667000" imgH="228600" progId="Equation.3">
                  <p:embed/>
                </p:oleObj>
              </mc:Choice>
              <mc:Fallback>
                <p:oleObj name="Equation" r:id="rId3" imgW="2667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268" y="648438"/>
                        <a:ext cx="5873750" cy="482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3666219" y="1449389"/>
          <a:ext cx="4194175" cy="968375"/>
        </p:xfrm>
        <a:graphic>
          <a:graphicData uri="http://schemas.openxmlformats.org/presentationml/2006/ole">
            <mc:AlternateContent xmlns:mc="http://schemas.openxmlformats.org/markup-compatibility/2006">
              <mc:Choice xmlns:v="urn:schemas-microsoft-com:vml" Requires="v">
                <p:oleObj spid="_x0000_s26669" name="Equation" r:id="rId5" imgW="1905000" imgH="457200" progId="Equation.3">
                  <p:embed/>
                </p:oleObj>
              </mc:Choice>
              <mc:Fallback>
                <p:oleObj name="Equation" r:id="rId5" imgW="19050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6219" y="1449389"/>
                        <a:ext cx="4194175"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 name="Picture 4" descr="se06F3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2746"/>
          <a:stretch/>
        </p:blipFill>
        <p:spPr bwMode="auto">
          <a:xfrm>
            <a:off x="7888694" y="2513074"/>
            <a:ext cx="1552071" cy="267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 descr="se06F3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58678"/>
          <a:stretch/>
        </p:blipFill>
        <p:spPr bwMode="auto">
          <a:xfrm>
            <a:off x="2478988" y="2423468"/>
            <a:ext cx="1780941" cy="276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3"/>
          <p:cNvSpPr>
            <a:spLocks noChangeArrowheads="1"/>
          </p:cNvSpPr>
          <p:nvPr/>
        </p:nvSpPr>
        <p:spPr bwMode="auto">
          <a:xfrm>
            <a:off x="1943269" y="6052595"/>
            <a:ext cx="9908306" cy="462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marL="285750" indent="-285750">
              <a:spcBef>
                <a:spcPct val="20000"/>
              </a:spcBef>
              <a:buClr>
                <a:schemeClr val="tx2"/>
              </a:buClr>
              <a:buSzPct val="80000"/>
            </a:pPr>
            <a:r>
              <a:rPr lang="en-US" sz="2400" b="1" i="1" dirty="0" smtClean="0">
                <a:solidFill>
                  <a:srgbClr val="0000CC"/>
                </a:solidFill>
                <a:latin typeface="Verdana" pitchFamily="34" charset="0"/>
                <a:cs typeface="Times New Roman" charset="0"/>
              </a:rPr>
              <a:t>Also Do </a:t>
            </a:r>
            <a:r>
              <a:rPr lang="en-US" sz="2400" b="1" i="1" dirty="0">
                <a:solidFill>
                  <a:srgbClr val="0000CC"/>
                </a:solidFill>
                <a:latin typeface="Verdana" pitchFamily="34" charset="0"/>
                <a:cs typeface="Times New Roman" charset="0"/>
              </a:rPr>
              <a:t>Exercise 6.36 and </a:t>
            </a:r>
            <a:r>
              <a:rPr lang="en-US" sz="2400" b="1" i="1" dirty="0" smtClean="0">
                <a:solidFill>
                  <a:srgbClr val="0000CC"/>
                </a:solidFill>
                <a:latin typeface="Verdana" pitchFamily="34" charset="0"/>
                <a:cs typeface="Times New Roman" charset="0"/>
              </a:rPr>
              <a:t>6.37 as part of assignment </a:t>
            </a:r>
            <a:endParaRPr lang="en-US" sz="2400" b="1" i="1" dirty="0">
              <a:solidFill>
                <a:srgbClr val="0000CC"/>
              </a:solidFill>
              <a:latin typeface="Verdana" pitchFamily="34" charset="0"/>
              <a:cs typeface="Times New Roman" charset="0"/>
            </a:endParaRPr>
          </a:p>
        </p:txBody>
      </p:sp>
      <p:sp>
        <p:nvSpPr>
          <p:cNvPr id="9" name="Rectangular Callout 8"/>
          <p:cNvSpPr/>
          <p:nvPr/>
        </p:nvSpPr>
        <p:spPr>
          <a:xfrm>
            <a:off x="8305800" y="1371600"/>
            <a:ext cx="1752600" cy="914400"/>
          </a:xfrm>
          <a:prstGeom prst="wedgeRectCallout">
            <a:avLst>
              <a:gd name="adj1" fmla="val -92042"/>
              <a:gd name="adj2" fmla="val 358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Did we use  such eq. before? </a:t>
            </a:r>
          </a:p>
        </p:txBody>
      </p:sp>
    </p:spTree>
    <p:extLst>
      <p:ext uri="{BB962C8B-B14F-4D97-AF65-F5344CB8AC3E}">
        <p14:creationId xmlns:p14="http://schemas.microsoft.com/office/powerpoint/2010/main" val="3697200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1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10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0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checkerboard(across)">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Callout 12"/>
          <p:cNvSpPr/>
          <p:nvPr/>
        </p:nvSpPr>
        <p:spPr bwMode="auto">
          <a:xfrm>
            <a:off x="3802744" y="3323771"/>
            <a:ext cx="1161143" cy="566058"/>
          </a:xfrm>
          <a:prstGeom prst="wedgeEllipseCallout">
            <a:avLst>
              <a:gd name="adj1" fmla="val 170417"/>
              <a:gd name="adj2" fmla="val 167628"/>
            </a:avLst>
          </a:prstGeom>
          <a:solidFill>
            <a:srgbClr val="FFFF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a:latin typeface="Arial" charset="0"/>
            </a:endParaRPr>
          </a:p>
        </p:txBody>
      </p:sp>
      <p:sp>
        <p:nvSpPr>
          <p:cNvPr id="3" name="Rectangle 2"/>
          <p:cNvSpPr txBox="1">
            <a:spLocks noChangeArrowheads="1"/>
          </p:cNvSpPr>
          <p:nvPr/>
        </p:nvSpPr>
        <p:spPr>
          <a:xfrm>
            <a:off x="2133600" y="228600"/>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solidFill>
                  <a:schemeClr val="tx1"/>
                </a:solidFill>
                <a:latin typeface="Arial Black" panose="020B0A04020102020204" pitchFamily="34" charset="0"/>
              </a:rPr>
              <a:t>Voltage Gain</a:t>
            </a:r>
          </a:p>
        </p:txBody>
      </p:sp>
      <p:graphicFrame>
        <p:nvGraphicFramePr>
          <p:cNvPr id="2" name="Object 1"/>
          <p:cNvGraphicFramePr>
            <a:graphicFrameLocks noChangeAspect="1"/>
          </p:cNvGraphicFramePr>
          <p:nvPr>
            <p:extLst/>
          </p:nvPr>
        </p:nvGraphicFramePr>
        <p:xfrm>
          <a:off x="2400508" y="1241284"/>
          <a:ext cx="2471737" cy="555625"/>
        </p:xfrm>
        <a:graphic>
          <a:graphicData uri="http://schemas.openxmlformats.org/presentationml/2006/ole">
            <mc:AlternateContent xmlns:mc="http://schemas.openxmlformats.org/markup-compatibility/2006">
              <mc:Choice xmlns:v="urn:schemas-microsoft-com:vml" Requires="v">
                <p:oleObj spid="_x0000_s27776" name="Equation" r:id="rId3" imgW="1016000" imgH="228600" progId="Equation.3">
                  <p:embed/>
                </p:oleObj>
              </mc:Choice>
              <mc:Fallback>
                <p:oleObj name="Equation" r:id="rId3" imgW="10160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508" y="1241284"/>
                        <a:ext cx="2471737"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2344738" y="1943100"/>
          <a:ext cx="3325812" cy="546100"/>
        </p:xfrm>
        <a:graphic>
          <a:graphicData uri="http://schemas.openxmlformats.org/presentationml/2006/ole">
            <mc:AlternateContent xmlns:mc="http://schemas.openxmlformats.org/markup-compatibility/2006">
              <mc:Choice xmlns:v="urn:schemas-microsoft-com:vml" Requires="v">
                <p:oleObj spid="_x0000_s27777" name="Equation" r:id="rId5" imgW="1371600" imgH="228600" progId="Equation.3">
                  <p:embed/>
                </p:oleObj>
              </mc:Choice>
              <mc:Fallback>
                <p:oleObj name="Equation" r:id="rId5" imgW="1371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4738" y="1943100"/>
                        <a:ext cx="3325812"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nvPr>
        </p:nvGraphicFramePr>
        <p:xfrm>
          <a:off x="2289176" y="2664182"/>
          <a:ext cx="3768725" cy="555625"/>
        </p:xfrm>
        <a:graphic>
          <a:graphicData uri="http://schemas.openxmlformats.org/presentationml/2006/ole">
            <mc:AlternateContent xmlns:mc="http://schemas.openxmlformats.org/markup-compatibility/2006">
              <mc:Choice xmlns:v="urn:schemas-microsoft-com:vml" Requires="v">
                <p:oleObj spid="_x0000_s27778" name="Equation" r:id="rId7" imgW="1549400" imgH="228600" progId="Equation.3">
                  <p:embed/>
                </p:oleObj>
              </mc:Choice>
              <mc:Fallback>
                <p:oleObj name="Equation" r:id="rId7" imgW="1549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9176" y="2664182"/>
                        <a:ext cx="3768725"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nvPr>
        </p:nvGraphicFramePr>
        <p:xfrm>
          <a:off x="1811339" y="4495800"/>
          <a:ext cx="7185025" cy="546100"/>
        </p:xfrm>
        <a:graphic>
          <a:graphicData uri="http://schemas.openxmlformats.org/presentationml/2006/ole">
            <mc:AlternateContent xmlns:mc="http://schemas.openxmlformats.org/markup-compatibility/2006">
              <mc:Choice xmlns:v="urn:schemas-microsoft-com:vml" Requires="v">
                <p:oleObj spid="_x0000_s27779" name="Equation" r:id="rId9" imgW="3022600" imgH="228600" progId="Equation.3">
                  <p:embed/>
                </p:oleObj>
              </mc:Choice>
              <mc:Fallback>
                <p:oleObj name="Equation" r:id="rId9" imgW="30226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11339" y="4495800"/>
                        <a:ext cx="7185025"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41275">
                            <a:solidFill>
                              <a:srgbClr val="FF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nvPr>
        </p:nvGraphicFramePr>
        <p:xfrm>
          <a:off x="2376036" y="3299467"/>
          <a:ext cx="2409825" cy="555625"/>
        </p:xfrm>
        <a:graphic>
          <a:graphicData uri="http://schemas.openxmlformats.org/presentationml/2006/ole">
            <mc:AlternateContent xmlns:mc="http://schemas.openxmlformats.org/markup-compatibility/2006">
              <mc:Choice xmlns:v="urn:schemas-microsoft-com:vml" Requires="v">
                <p:oleObj spid="_x0000_s27780" name="Equation" r:id="rId11" imgW="990600" imgH="228600" progId="Equation.3">
                  <p:embed/>
                </p:oleObj>
              </mc:Choice>
              <mc:Fallback>
                <p:oleObj name="Equation" r:id="rId11" imgW="9906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76036" y="3299467"/>
                        <a:ext cx="2409825"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2401888" y="5257800"/>
          <a:ext cx="6056312" cy="1041400"/>
        </p:xfrm>
        <a:graphic>
          <a:graphicData uri="http://schemas.openxmlformats.org/presentationml/2006/ole">
            <mc:AlternateContent xmlns:mc="http://schemas.openxmlformats.org/markup-compatibility/2006">
              <mc:Choice xmlns:v="urn:schemas-microsoft-com:vml" Requires="v">
                <p:oleObj spid="_x0000_s27781" name="Equation" r:id="rId13" imgW="2552700" imgH="431800" progId="Equation.3">
                  <p:embed/>
                </p:oleObj>
              </mc:Choice>
              <mc:Fallback>
                <p:oleObj name="Equation" r:id="rId13" imgW="2552700" imgH="431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1888" y="5257800"/>
                        <a:ext cx="6056312" cy="1041400"/>
                      </a:xfrm>
                      <a:prstGeom prst="rect">
                        <a:avLst/>
                      </a:prstGeom>
                      <a:solidFill>
                        <a:srgbClr val="00FFFF"/>
                      </a:solidFill>
                      <a:ln w="41275">
                        <a:solidFill>
                          <a:schemeClr val="tx1"/>
                        </a:solidFill>
                        <a:miter lim="800000"/>
                        <a:headEnd/>
                        <a:tailEnd/>
                      </a:ln>
                    </p:spPr>
                  </p:pic>
                </p:oleObj>
              </mc:Fallback>
            </mc:AlternateContent>
          </a:graphicData>
        </a:graphic>
      </p:graphicFrame>
      <p:pic>
        <p:nvPicPr>
          <p:cNvPr id="11" name="Picture 7" descr="se06F3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36446" r="66130" b="4157"/>
          <a:stretch/>
        </p:blipFill>
        <p:spPr bwMode="auto">
          <a:xfrm>
            <a:off x="7506463" y="453958"/>
            <a:ext cx="3045410" cy="39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8645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1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1000"/>
                                        <p:tgtEl>
                                          <p:spTgt spid="7"/>
                                        </p:tgtEl>
                                      </p:cBhvr>
                                    </p:animEffect>
                                  </p:childTnLst>
                                </p:cTn>
                              </p:par>
                            </p:childTnLst>
                          </p:cTn>
                        </p:par>
                        <p:par>
                          <p:cTn id="28" fill="hold">
                            <p:stCondLst>
                              <p:cond delay="1000"/>
                            </p:stCondLst>
                            <p:childTnLst>
                              <p:par>
                                <p:cTn id="29" presetID="22" presetClass="entr" presetSubtype="8"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119085" y="75465"/>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solidFill>
                  <a:schemeClr val="tx1"/>
                </a:solidFill>
                <a:latin typeface="Arial Black" panose="020B0A04020102020204" pitchFamily="34" charset="0"/>
              </a:rPr>
              <a:t>Separating the DC &amp; Signal Quantities</a:t>
            </a:r>
          </a:p>
        </p:txBody>
      </p:sp>
      <p:pic>
        <p:nvPicPr>
          <p:cNvPr id="13" name="Picture 7" descr="se06F3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52210" b="7652"/>
          <a:stretch/>
        </p:blipFill>
        <p:spPr bwMode="auto">
          <a:xfrm>
            <a:off x="1743620" y="1030515"/>
            <a:ext cx="3588106" cy="3753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5668371" y="1508886"/>
            <a:ext cx="4494662" cy="255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marL="285750" indent="-285750" algn="just">
              <a:spcBef>
                <a:spcPts val="1200"/>
              </a:spcBef>
              <a:buClr>
                <a:schemeClr val="tx2"/>
              </a:buClr>
              <a:buSzPct val="80000"/>
              <a:buFont typeface="Wingdings" pitchFamily="2" charset="2"/>
              <a:buChar char="Ø"/>
            </a:pPr>
            <a:r>
              <a:rPr lang="en-US" sz="2000" b="1" dirty="0">
                <a:cs typeface="Times New Roman" pitchFamily="18" charset="0"/>
              </a:rPr>
              <a:t>The total DC and Small signal circuit is shown.</a:t>
            </a:r>
          </a:p>
          <a:p>
            <a:pPr marL="285750" indent="-285750" algn="just">
              <a:spcBef>
                <a:spcPts val="1200"/>
              </a:spcBef>
              <a:buClr>
                <a:schemeClr val="tx2"/>
              </a:buClr>
              <a:buSzPct val="80000"/>
              <a:buFont typeface="Wingdings" pitchFamily="2" charset="2"/>
              <a:buChar char="Ø"/>
            </a:pPr>
            <a:r>
              <a:rPr lang="en-US" sz="2000" dirty="0">
                <a:solidFill>
                  <a:srgbClr val="C00000"/>
                </a:solidFill>
                <a:cs typeface="Times New Roman" pitchFamily="18" charset="0"/>
              </a:rPr>
              <a:t>The DC analysis yield the currents and voltages based on the relevant equations.</a:t>
            </a:r>
          </a:p>
          <a:p>
            <a:pPr marL="285750" indent="-285750" algn="just">
              <a:spcBef>
                <a:spcPts val="1200"/>
              </a:spcBef>
              <a:buClr>
                <a:schemeClr val="tx2"/>
              </a:buClr>
              <a:buSzPct val="80000"/>
              <a:buFont typeface="Wingdings" pitchFamily="2" charset="2"/>
              <a:buChar char="Ø"/>
            </a:pPr>
            <a:r>
              <a:rPr lang="en-US" sz="2000" dirty="0">
                <a:cs typeface="Times New Roman" pitchFamily="18" charset="0"/>
              </a:rPr>
              <a:t>The DC sources do no change their values when the signal is applied.</a:t>
            </a:r>
          </a:p>
        </p:txBody>
      </p:sp>
      <p:sp>
        <p:nvSpPr>
          <p:cNvPr id="6" name="Rectangle 5"/>
          <p:cNvSpPr/>
          <p:nvPr/>
        </p:nvSpPr>
        <p:spPr>
          <a:xfrm>
            <a:off x="2271485" y="4976951"/>
            <a:ext cx="7148287" cy="646331"/>
          </a:xfrm>
          <a:prstGeom prst="rect">
            <a:avLst/>
          </a:prstGeom>
        </p:spPr>
        <p:txBody>
          <a:bodyPr wrap="square">
            <a:spAutoFit/>
          </a:bodyPr>
          <a:lstStyle/>
          <a:p>
            <a:pPr algn="just">
              <a:spcBef>
                <a:spcPts val="3600"/>
              </a:spcBef>
              <a:buClr>
                <a:schemeClr val="tx2"/>
              </a:buClr>
              <a:buSzPct val="80000"/>
            </a:pPr>
            <a:r>
              <a:rPr lang="en-US" dirty="0">
                <a:solidFill>
                  <a:srgbClr val="002060"/>
                </a:solidFill>
                <a:cs typeface="Times New Roman" pitchFamily="18" charset="0"/>
              </a:rPr>
              <a:t>We can replace  DC voltages by short circuits and current sources by open circuits respectively to get the Small Signal Model.</a:t>
            </a:r>
          </a:p>
        </p:txBody>
      </p:sp>
    </p:spTree>
    <p:extLst>
      <p:ext uri="{BB962C8B-B14F-4D97-AF65-F5344CB8AC3E}">
        <p14:creationId xmlns:p14="http://schemas.microsoft.com/office/powerpoint/2010/main" val="2860151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3" name="Picture 4" descr="se06F3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51046" y="957944"/>
            <a:ext cx="3927480"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2120537" y="215537"/>
            <a:ext cx="7848600" cy="762000"/>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r>
              <a:rPr lang="en-US" sz="2800" dirty="0">
                <a:solidFill>
                  <a:schemeClr val="tx1"/>
                </a:solidFill>
                <a:latin typeface="Arial Black" panose="020B0A04020102020204" pitchFamily="34" charset="0"/>
              </a:rPr>
              <a:t>Separating the DC &amp; Signal Quantities</a:t>
            </a:r>
          </a:p>
        </p:txBody>
      </p:sp>
      <p:sp>
        <p:nvSpPr>
          <p:cNvPr id="14" name="Rectangle 3"/>
          <p:cNvSpPr>
            <a:spLocks noChangeArrowheads="1"/>
          </p:cNvSpPr>
          <p:nvPr/>
        </p:nvSpPr>
        <p:spPr bwMode="auto">
          <a:xfrm>
            <a:off x="5697400" y="1668542"/>
            <a:ext cx="4494662" cy="163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p>
            <a:pPr marL="285750" indent="-285750" algn="just">
              <a:spcBef>
                <a:spcPts val="1200"/>
              </a:spcBef>
              <a:buClr>
                <a:schemeClr val="tx2"/>
              </a:buClr>
              <a:buSzPct val="80000"/>
              <a:buFont typeface="Wingdings" pitchFamily="2" charset="2"/>
              <a:buChar char="Ø"/>
            </a:pPr>
            <a:r>
              <a:rPr lang="en-US" sz="2000" b="1" dirty="0">
                <a:latin typeface="+mj-lt"/>
                <a:cs typeface="Times New Roman" charset="0"/>
              </a:rPr>
              <a:t>The Small signal circuit is shown.</a:t>
            </a:r>
          </a:p>
          <a:p>
            <a:pPr marL="285750" indent="-285750" algn="just">
              <a:spcBef>
                <a:spcPts val="1200"/>
              </a:spcBef>
              <a:buClr>
                <a:schemeClr val="tx2"/>
              </a:buClr>
              <a:buSzPct val="80000"/>
              <a:buFont typeface="Wingdings" pitchFamily="2" charset="2"/>
              <a:buChar char="Ø"/>
            </a:pPr>
            <a:r>
              <a:rPr lang="en-US" sz="2000" dirty="0">
                <a:solidFill>
                  <a:srgbClr val="C00000"/>
                </a:solidFill>
                <a:latin typeface="+mj-lt"/>
                <a:cs typeface="Times New Roman" charset="0"/>
              </a:rPr>
              <a:t>This circuit is useful only to analyze signal voltages and currents.</a:t>
            </a:r>
          </a:p>
          <a:p>
            <a:pPr marL="285750" indent="-285750" algn="just">
              <a:spcBef>
                <a:spcPts val="1200"/>
              </a:spcBef>
              <a:buClr>
                <a:schemeClr val="tx2"/>
              </a:buClr>
              <a:buSzPct val="80000"/>
              <a:buFont typeface="Wingdings" pitchFamily="2" charset="2"/>
              <a:buChar char="Ø"/>
            </a:pPr>
            <a:r>
              <a:rPr lang="en-US" sz="2000" dirty="0">
                <a:latin typeface="+mj-lt"/>
                <a:cs typeface="Times New Roman" charset="0"/>
              </a:rPr>
              <a:t>This is not an actual amplifier circuit.</a:t>
            </a:r>
          </a:p>
        </p:txBody>
      </p:sp>
      <p:sp>
        <p:nvSpPr>
          <p:cNvPr id="5" name="Rectangle 4"/>
          <p:cNvSpPr/>
          <p:nvPr/>
        </p:nvSpPr>
        <p:spPr>
          <a:xfrm>
            <a:off x="2968171" y="5304136"/>
            <a:ext cx="6785429" cy="646331"/>
          </a:xfrm>
          <a:prstGeom prst="rect">
            <a:avLst/>
          </a:prstGeom>
        </p:spPr>
        <p:txBody>
          <a:bodyPr wrap="square">
            <a:spAutoFit/>
          </a:bodyPr>
          <a:lstStyle/>
          <a:p>
            <a:pPr algn="just">
              <a:spcBef>
                <a:spcPts val="1200"/>
              </a:spcBef>
              <a:buClr>
                <a:schemeClr val="tx2"/>
              </a:buClr>
              <a:buSzPct val="80000"/>
            </a:pPr>
            <a:r>
              <a:rPr lang="en-US" dirty="0">
                <a:solidFill>
                  <a:srgbClr val="002060"/>
                </a:solidFill>
                <a:cs typeface="Times New Roman" charset="0"/>
              </a:rPr>
              <a:t>This circuit shows all the incremental currents and voltages that occur due to applied small signal at the base.</a:t>
            </a:r>
          </a:p>
        </p:txBody>
      </p:sp>
    </p:spTree>
    <p:extLst>
      <p:ext uri="{BB962C8B-B14F-4D97-AF65-F5344CB8AC3E}">
        <p14:creationId xmlns:p14="http://schemas.microsoft.com/office/powerpoint/2010/main" val="35370035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up)">
                                      <p:cBhvr>
                                        <p:cTn id="7" dur="10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up)">
                                      <p:cBhvr>
                                        <p:cTn id="12" dur="10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up)">
                                      <p:cBhvr>
                                        <p:cTn id="17" dur="10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5" descr="se06F4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b="10848"/>
          <a:stretch/>
        </p:blipFill>
        <p:spPr bwMode="auto">
          <a:xfrm>
            <a:off x="1998453" y="1162968"/>
            <a:ext cx="4260163" cy="258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se06F4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8080" b="11542"/>
          <a:stretch/>
        </p:blipFill>
        <p:spPr bwMode="auto">
          <a:xfrm>
            <a:off x="6233064" y="1168579"/>
            <a:ext cx="3898451" cy="280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a:xfrm>
            <a:off x="1981200" y="274639"/>
            <a:ext cx="8229600" cy="600573"/>
          </a:xfrm>
        </p:spPr>
        <p:txBody>
          <a:bodyPr>
            <a:normAutofit fontScale="90000"/>
          </a:bodyPr>
          <a:lstStyle/>
          <a:p>
            <a:r>
              <a:rPr lang="en-US" sz="4000" dirty="0"/>
              <a:t>The Hybrid –</a:t>
            </a:r>
            <a:r>
              <a:rPr lang="el-GR" sz="4000" dirty="0">
                <a:latin typeface="Times New Roman" pitchFamily="18" charset="0"/>
                <a:cs typeface="Times New Roman" pitchFamily="18" charset="0"/>
              </a:rPr>
              <a:t>π</a:t>
            </a:r>
            <a:r>
              <a:rPr lang="en-US" sz="4000" dirty="0"/>
              <a:t> Model of BJT</a:t>
            </a:r>
          </a:p>
        </p:txBody>
      </p:sp>
      <p:graphicFrame>
        <p:nvGraphicFramePr>
          <p:cNvPr id="146435" name="Object 3"/>
          <p:cNvGraphicFramePr>
            <a:graphicFrameLocks noChangeAspect="1"/>
          </p:cNvGraphicFramePr>
          <p:nvPr/>
        </p:nvGraphicFramePr>
        <p:xfrm>
          <a:off x="2179412" y="3815443"/>
          <a:ext cx="4157663" cy="914400"/>
        </p:xfrm>
        <a:graphic>
          <a:graphicData uri="http://schemas.openxmlformats.org/presentationml/2006/ole">
            <mc:AlternateContent xmlns:mc="http://schemas.openxmlformats.org/markup-compatibility/2006">
              <mc:Choice xmlns:v="urn:schemas-microsoft-com:vml" Requires="v">
                <p:oleObj spid="_x0000_s28758" name="Equation" r:id="rId4" imgW="1955800" imgH="431800" progId="Equation.3">
                  <p:embed/>
                </p:oleObj>
              </mc:Choice>
              <mc:Fallback>
                <p:oleObj name="Equation" r:id="rId4" imgW="19558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412" y="3815443"/>
                        <a:ext cx="4157663"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6" name="Object 4"/>
          <p:cNvGraphicFramePr>
            <a:graphicFrameLocks noChangeAspect="1"/>
          </p:cNvGraphicFramePr>
          <p:nvPr/>
        </p:nvGraphicFramePr>
        <p:xfrm>
          <a:off x="2406424" y="4831897"/>
          <a:ext cx="3529012" cy="839788"/>
        </p:xfrm>
        <a:graphic>
          <a:graphicData uri="http://schemas.openxmlformats.org/presentationml/2006/ole">
            <mc:AlternateContent xmlns:mc="http://schemas.openxmlformats.org/markup-compatibility/2006">
              <mc:Choice xmlns:v="urn:schemas-microsoft-com:vml" Requires="v">
                <p:oleObj spid="_x0000_s28759" name="Equation" r:id="rId6" imgW="1816100" imgH="431800" progId="Equation.3">
                  <p:embed/>
                </p:oleObj>
              </mc:Choice>
              <mc:Fallback>
                <p:oleObj name="Equation" r:id="rId6" imgW="1816100" imgH="431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06424" y="4831897"/>
                        <a:ext cx="3529012" cy="83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7" name="Object 5"/>
          <p:cNvGraphicFramePr>
            <a:graphicFrameLocks noChangeAspect="1"/>
          </p:cNvGraphicFramePr>
          <p:nvPr/>
        </p:nvGraphicFramePr>
        <p:xfrm>
          <a:off x="2073275" y="5638120"/>
          <a:ext cx="1221468" cy="1038836"/>
        </p:xfrm>
        <a:graphic>
          <a:graphicData uri="http://schemas.openxmlformats.org/presentationml/2006/ole">
            <mc:AlternateContent xmlns:mc="http://schemas.openxmlformats.org/markup-compatibility/2006">
              <mc:Choice xmlns:v="urn:schemas-microsoft-com:vml" Requires="v">
                <p:oleObj spid="_x0000_s28760" name="Equation" r:id="rId8" imgW="508000" imgH="431800" progId="Equation.3">
                  <p:embed/>
                </p:oleObj>
              </mc:Choice>
              <mc:Fallback>
                <p:oleObj name="Equation" r:id="rId8" imgW="508000" imgH="4318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73275" y="5638120"/>
                        <a:ext cx="1221468" cy="1038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8"/>
          <p:cNvGraphicFramePr>
            <a:graphicFrameLocks noChangeAspect="1"/>
          </p:cNvGraphicFramePr>
          <p:nvPr/>
        </p:nvGraphicFramePr>
        <p:xfrm>
          <a:off x="1676400" y="2971800"/>
          <a:ext cx="1422400" cy="533400"/>
        </p:xfrm>
        <a:graphic>
          <a:graphicData uri="http://schemas.openxmlformats.org/presentationml/2006/ole">
            <mc:AlternateContent xmlns:mc="http://schemas.openxmlformats.org/markup-compatibility/2006">
              <mc:Choice xmlns:v="urn:schemas-microsoft-com:vml" Requires="v">
                <p:oleObj spid="_x0000_s28761" name="Equation" r:id="rId10" imgW="609480" imgH="228600" progId="Equation.3">
                  <p:embed/>
                </p:oleObj>
              </mc:Choice>
              <mc:Fallback>
                <p:oleObj name="Equation" r:id="rId10" imgW="60948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2971800"/>
                        <a:ext cx="1422400"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11"/>
          <p:cNvGrpSpPr/>
          <p:nvPr/>
        </p:nvGrpSpPr>
        <p:grpSpPr>
          <a:xfrm>
            <a:off x="5562600" y="4343400"/>
            <a:ext cx="3581400" cy="2133600"/>
            <a:chOff x="4038600" y="4343400"/>
            <a:chExt cx="3581400" cy="2133600"/>
          </a:xfrm>
        </p:grpSpPr>
        <p:sp>
          <p:nvSpPr>
            <p:cNvPr id="10" name="Rectangular Callout 9"/>
            <p:cNvSpPr/>
            <p:nvPr/>
          </p:nvSpPr>
          <p:spPr>
            <a:xfrm>
              <a:off x="5257800" y="4343400"/>
              <a:ext cx="2362200" cy="609600"/>
            </a:xfrm>
            <a:prstGeom prst="wedgeRectCallout">
              <a:avLst>
                <a:gd name="adj1" fmla="val -81577"/>
                <a:gd name="adj2" fmla="val 855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Ie</a:t>
              </a:r>
              <a:r>
                <a:rPr lang="en-US" dirty="0"/>
                <a:t> in terms of base resistance</a:t>
              </a:r>
            </a:p>
          </p:txBody>
        </p:sp>
        <p:sp>
          <p:nvSpPr>
            <p:cNvPr id="11" name="Rectangular Callout 10"/>
            <p:cNvSpPr/>
            <p:nvPr/>
          </p:nvSpPr>
          <p:spPr>
            <a:xfrm>
              <a:off x="4038600" y="5867400"/>
              <a:ext cx="2362200" cy="609600"/>
            </a:xfrm>
            <a:prstGeom prst="wedgeRectCallout">
              <a:avLst>
                <a:gd name="adj1" fmla="val -143513"/>
                <a:gd name="adj2" fmla="val -9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Ie</a:t>
              </a:r>
              <a:r>
                <a:rPr lang="en-US" dirty="0"/>
                <a:t> in terms of emitter resistance</a:t>
              </a:r>
            </a:p>
          </p:txBody>
        </p:sp>
      </p:grpSp>
    </p:spTree>
    <p:extLst>
      <p:ext uri="{BB962C8B-B14F-4D97-AF65-F5344CB8AC3E}">
        <p14:creationId xmlns:p14="http://schemas.microsoft.com/office/powerpoint/2010/main" val="4664356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6435"/>
                                        </p:tgtEl>
                                        <p:attrNameLst>
                                          <p:attrName>style.visibility</p:attrName>
                                        </p:attrNameLst>
                                      </p:cBhvr>
                                      <p:to>
                                        <p:strVal val="visible"/>
                                      </p:to>
                                    </p:set>
                                    <p:animEffect transition="in" filter="wipe(left)">
                                      <p:cBhvr>
                                        <p:cTn id="7" dur="1000"/>
                                        <p:tgtEl>
                                          <p:spTgt spid="146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2276"/>
                                        </p:tgtEl>
                                        <p:attrNameLst>
                                          <p:attrName>style.visibility</p:attrName>
                                        </p:attrNameLst>
                                      </p:cBhvr>
                                      <p:to>
                                        <p:strVal val="visible"/>
                                      </p:to>
                                    </p:set>
                                    <p:animEffect transition="in" filter="wipe(left)">
                                      <p:cBhvr>
                                        <p:cTn id="12" dur="1000"/>
                                        <p:tgtEl>
                                          <p:spTgt spid="1822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2277"/>
                                        </p:tgtEl>
                                        <p:attrNameLst>
                                          <p:attrName>style.visibility</p:attrName>
                                        </p:attrNameLst>
                                      </p:cBhvr>
                                      <p:to>
                                        <p:strVal val="visible"/>
                                      </p:to>
                                    </p:set>
                                    <p:animEffect transition="in" filter="wipe(left)">
                                      <p:cBhvr>
                                        <p:cTn id="17" dur="1000"/>
                                        <p:tgtEl>
                                          <p:spTgt spid="182277"/>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heckerboard(across)">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19667</TotalTime>
  <Words>2621</Words>
  <Application>Microsoft Office PowerPoint</Application>
  <PresentationFormat>Widescreen</PresentationFormat>
  <Paragraphs>322</Paragraphs>
  <Slides>115</Slides>
  <Notes>1</Notes>
  <HiddenSlides>1</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28" baseType="lpstr">
      <vt:lpstr>新細明體</vt:lpstr>
      <vt:lpstr>Arial</vt:lpstr>
      <vt:lpstr>Arial Black</vt:lpstr>
      <vt:lpstr>Calibri</vt:lpstr>
      <vt:lpstr>Calibri Light</vt:lpstr>
      <vt:lpstr>Cambria Math</vt:lpstr>
      <vt:lpstr>Symbol</vt:lpstr>
      <vt:lpstr>Times</vt:lpstr>
      <vt:lpstr>Times New Roman</vt:lpstr>
      <vt:lpstr>Verdana</vt:lpstr>
      <vt:lpstr>Wingdings</vt:lpstr>
      <vt:lpstr>Office Theme</vt:lpstr>
      <vt:lpstr>Equation</vt:lpstr>
      <vt:lpstr>QUIZ ….only to Recap </vt:lpstr>
      <vt:lpstr>Affect of Base-emitter area on current </vt:lpstr>
      <vt:lpstr>Example </vt:lpstr>
      <vt:lpstr>Solution</vt:lpstr>
      <vt:lpstr>Example:2</vt:lpstr>
      <vt:lpstr>PowerPoint Presentation</vt:lpstr>
      <vt:lpstr>PowerPoint Presentation</vt:lpstr>
      <vt:lpstr>PowerPoint Presentation</vt:lpstr>
      <vt:lpstr>Example: A transistor has a collector current of 1 mA and  What is the value of VBE  </vt:lpstr>
      <vt:lpstr>Current Flows</vt:lpstr>
      <vt:lpstr>DC Analysis of BJTs</vt:lpstr>
      <vt:lpstr>PowerPoint Presentation</vt:lpstr>
      <vt:lpstr>Important observations</vt:lpstr>
      <vt:lpstr>PowerPoint Presentation</vt:lpstr>
      <vt:lpstr>PowerPoint Presentation</vt:lpstr>
      <vt:lpstr>PowerPoint Presentation</vt:lpstr>
      <vt:lpstr>Recapitulation</vt:lpstr>
      <vt:lpstr>Summary of the BJT current – voltage Relationship in Active Mode</vt:lpstr>
      <vt:lpstr>PowerPoint Presentation</vt:lpstr>
      <vt:lpstr>PowerPoint Presentation</vt:lpstr>
      <vt:lpstr>PowerPoint Presentation</vt:lpstr>
      <vt:lpstr>PowerPoint Presentation</vt:lpstr>
      <vt:lpstr>What is wrong here?</vt:lpstr>
      <vt:lpstr>How can I fix it</vt:lpstr>
      <vt:lpstr>Biasing the transistor</vt:lpstr>
      <vt:lpstr>Lecture No 6 BJT</vt:lpstr>
      <vt:lpstr>DC Analysis </vt:lpstr>
      <vt:lpstr>DC Analysis </vt:lpstr>
      <vt:lpstr>PowerPoint Presentation</vt:lpstr>
      <vt:lpstr>PowerPoint Presentation</vt:lpstr>
      <vt:lpstr>It is recommended to carry out the analysis directly on the circuit diagram. This way time can be reduce, if the steps are followed in proper sequence  </vt:lpstr>
      <vt:lpstr>DC analysis BJT …….Cont..</vt:lpstr>
      <vt:lpstr>PowerPoint Presentation</vt:lpstr>
      <vt:lpstr>Graphical Analysis of Exponential Model</vt:lpstr>
      <vt:lpstr>Applying same concept to Basic BJT 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see what happens if we increase/decrease base voltage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Break </vt:lpstr>
      <vt:lpstr>Sequence &amp; Topics to be covered</vt:lpstr>
      <vt:lpstr>Further Example on DC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BJT as Amplifier</vt:lpstr>
      <vt:lpstr>BJT as Amplifier</vt:lpstr>
      <vt:lpstr>PowerPoint Presentation</vt:lpstr>
      <vt:lpstr>The Voltage Transfer Characteristic (VTC)</vt:lpstr>
      <vt:lpstr>PowerPoint Presentation</vt:lpstr>
      <vt:lpstr>PowerPoint Presentation</vt:lpstr>
      <vt:lpstr>PowerPoint Presentation</vt:lpstr>
      <vt:lpstr>Biasing the BJT to Obtain Linear Amplification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6.13</vt:lpstr>
      <vt:lpstr>PowerPoint Presentation</vt:lpstr>
      <vt:lpstr>PowerPoint Presentation</vt:lpstr>
      <vt:lpstr>PowerPoint Presentation</vt:lpstr>
      <vt:lpstr>PowerPoint Presentation</vt:lpstr>
      <vt:lpstr>Small-Signal Operation and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Hybrid –π Model of BJT</vt:lpstr>
      <vt:lpstr>PowerPoint Presentation</vt:lpstr>
      <vt:lpstr>Small-Signal Models Accounting for the Early Effect</vt:lpstr>
      <vt:lpstr>PowerPoint Presentation</vt:lpstr>
      <vt:lpstr>PowerPoint Presentation</vt:lpstr>
      <vt:lpstr>PowerPoint Presentation</vt:lpstr>
      <vt:lpstr>Steps for the Small-Signal Equivalent Circuits</vt:lpstr>
      <vt:lpstr>PowerPoint Presentation</vt:lpstr>
      <vt:lpstr>PowerPoint Presentation</vt:lpstr>
      <vt:lpstr>Transconductance</vt:lpstr>
      <vt:lpstr>PowerPoint Presentation</vt:lpstr>
      <vt:lpstr>PowerPoint Presentation</vt:lpstr>
      <vt:lpstr>PowerPoint Presentation</vt:lpstr>
      <vt:lpstr>Performing small signal analysis directly on the circuit</vt:lpstr>
      <vt:lpstr>Small signal equivalent model with Early Effect</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No 5 BJT</dc:title>
  <dc:creator>Abdul Basit Alvi</dc:creator>
  <cp:lastModifiedBy>Abdul Basit Alvi</cp:lastModifiedBy>
  <cp:revision>99</cp:revision>
  <dcterms:created xsi:type="dcterms:W3CDTF">2020-11-24T15:06:21Z</dcterms:created>
  <dcterms:modified xsi:type="dcterms:W3CDTF">2022-04-12T09:02:33Z</dcterms:modified>
</cp:coreProperties>
</file>